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8" r:id="rId1"/>
  </p:sldMasterIdLst>
  <p:notesMasterIdLst>
    <p:notesMasterId r:id="rId90"/>
  </p:notesMasterIdLst>
  <p:sldIdLst>
    <p:sldId id="323" r:id="rId2"/>
    <p:sldId id="325" r:id="rId3"/>
    <p:sldId id="318" r:id="rId4"/>
    <p:sldId id="312" r:id="rId5"/>
    <p:sldId id="320" r:id="rId6"/>
    <p:sldId id="300" r:id="rId7"/>
    <p:sldId id="303" r:id="rId8"/>
    <p:sldId id="308" r:id="rId9"/>
    <p:sldId id="326" r:id="rId10"/>
    <p:sldId id="328" r:id="rId11"/>
    <p:sldId id="364" r:id="rId12"/>
    <p:sldId id="332" r:id="rId13"/>
    <p:sldId id="334" r:id="rId14"/>
    <p:sldId id="336" r:id="rId15"/>
    <p:sldId id="338" r:id="rId16"/>
    <p:sldId id="340" r:id="rId17"/>
    <p:sldId id="365" r:id="rId18"/>
    <p:sldId id="342" r:id="rId19"/>
    <p:sldId id="344" r:id="rId20"/>
    <p:sldId id="346" r:id="rId21"/>
    <p:sldId id="348" r:id="rId22"/>
    <p:sldId id="382" r:id="rId23"/>
    <p:sldId id="383" r:id="rId24"/>
    <p:sldId id="384" r:id="rId25"/>
    <p:sldId id="350" r:id="rId26"/>
    <p:sldId id="385" r:id="rId27"/>
    <p:sldId id="386" r:id="rId28"/>
    <p:sldId id="387" r:id="rId29"/>
    <p:sldId id="388" r:id="rId30"/>
    <p:sldId id="389" r:id="rId31"/>
    <p:sldId id="390" r:id="rId32"/>
    <p:sldId id="391" r:id="rId33"/>
    <p:sldId id="392" r:id="rId34"/>
    <p:sldId id="377" r:id="rId35"/>
    <p:sldId id="393" r:id="rId36"/>
    <p:sldId id="394" r:id="rId37"/>
    <p:sldId id="395" r:id="rId38"/>
    <p:sldId id="396" r:id="rId39"/>
    <p:sldId id="375" r:id="rId40"/>
    <p:sldId id="376" r:id="rId41"/>
    <p:sldId id="373" r:id="rId42"/>
    <p:sldId id="381" r:id="rId43"/>
    <p:sldId id="352" r:id="rId44"/>
    <p:sldId id="379" r:id="rId45"/>
    <p:sldId id="358" r:id="rId46"/>
    <p:sldId id="353" r:id="rId47"/>
    <p:sldId id="354" r:id="rId48"/>
    <p:sldId id="355" r:id="rId49"/>
    <p:sldId id="356" r:id="rId50"/>
    <p:sldId id="357" r:id="rId51"/>
    <p:sldId id="359" r:id="rId52"/>
    <p:sldId id="262" r:id="rId53"/>
    <p:sldId id="360" r:id="rId54"/>
    <p:sldId id="263" r:id="rId55"/>
    <p:sldId id="361" r:id="rId56"/>
    <p:sldId id="362" r:id="rId57"/>
    <p:sldId id="398" r:id="rId58"/>
    <p:sldId id="397" r:id="rId59"/>
    <p:sldId id="267" r:id="rId60"/>
    <p:sldId id="268" r:id="rId61"/>
    <p:sldId id="273" r:id="rId62"/>
    <p:sldId id="274" r:id="rId63"/>
    <p:sldId id="275" r:id="rId64"/>
    <p:sldId id="276" r:id="rId65"/>
    <p:sldId id="277" r:id="rId66"/>
    <p:sldId id="278" r:id="rId67"/>
    <p:sldId id="279" r:id="rId68"/>
    <p:sldId id="402" r:id="rId69"/>
    <p:sldId id="280" r:id="rId70"/>
    <p:sldId id="281" r:id="rId71"/>
    <p:sldId id="282" r:id="rId72"/>
    <p:sldId id="283" r:id="rId73"/>
    <p:sldId id="284" r:id="rId74"/>
    <p:sldId id="286" r:id="rId75"/>
    <p:sldId id="287" r:id="rId76"/>
    <p:sldId id="288" r:id="rId77"/>
    <p:sldId id="289" r:id="rId78"/>
    <p:sldId id="290" r:id="rId79"/>
    <p:sldId id="399" r:id="rId80"/>
    <p:sldId id="400" r:id="rId81"/>
    <p:sldId id="401" r:id="rId82"/>
    <p:sldId id="291" r:id="rId83"/>
    <p:sldId id="292" r:id="rId84"/>
    <p:sldId id="294" r:id="rId85"/>
    <p:sldId id="295" r:id="rId86"/>
    <p:sldId id="296" r:id="rId87"/>
    <p:sldId id="297" r:id="rId88"/>
    <p:sldId id="363" r:id="rId8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autoAdjust="0"/>
    <p:restoredTop sz="94717"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1269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diagrams/_rels/data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image" Target="../media/image16.jpeg"/><Relationship Id="rId4" Type="http://schemas.openxmlformats.org/officeDocument/2006/relationships/image" Target="../media/image19.jpeg"/></Relationships>
</file>

<file path=ppt/diagrams/_rels/drawing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image" Target="../media/image16.jpeg"/><Relationship Id="rId4" Type="http://schemas.openxmlformats.org/officeDocument/2006/relationships/image" Target="../media/image19.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AF09E0-0A84-4893-825E-C7666A96FCB0}" type="doc">
      <dgm:prSet loTypeId="urn:microsoft.com/office/officeart/2009/layout/ReverseList" loCatId="relationship" qsTypeId="urn:microsoft.com/office/officeart/2005/8/quickstyle/simple1" qsCatId="simple" csTypeId="urn:microsoft.com/office/officeart/2005/8/colors/accent1_2" csCatId="accent1" phldr="1"/>
      <dgm:spPr/>
      <dgm:t>
        <a:bodyPr/>
        <a:lstStyle/>
        <a:p>
          <a:endParaRPr lang="en-US"/>
        </a:p>
      </dgm:t>
    </dgm:pt>
    <dgm:pt modelId="{062F9C2F-193B-464C-8908-37E671A7C160}">
      <dgm:prSet phldrT="[Text]"/>
      <dgm:spPr/>
      <dgm:t>
        <a:bodyPr/>
        <a:lstStyle/>
        <a:p>
          <a:pPr algn="ctr"/>
          <a:r>
            <a:rPr lang="fa-IR" dirty="0" smtClean="0"/>
            <a:t>کنش های اجتماعی</a:t>
          </a:r>
          <a:endParaRPr lang="en-US" dirty="0"/>
        </a:p>
      </dgm:t>
    </dgm:pt>
    <dgm:pt modelId="{3672319C-BA38-4B41-B5A9-BAC0834D53DD}" type="parTrans" cxnId="{085C2620-E637-4A22-814C-D4BCD31657BC}">
      <dgm:prSet/>
      <dgm:spPr/>
      <dgm:t>
        <a:bodyPr/>
        <a:lstStyle/>
        <a:p>
          <a:endParaRPr lang="en-US"/>
        </a:p>
      </dgm:t>
    </dgm:pt>
    <dgm:pt modelId="{F7D88483-2FF4-4C6B-9BE4-997260C8CACE}" type="sibTrans" cxnId="{085C2620-E637-4A22-814C-D4BCD31657BC}">
      <dgm:prSet/>
      <dgm:spPr/>
      <dgm:t>
        <a:bodyPr/>
        <a:lstStyle/>
        <a:p>
          <a:endParaRPr lang="en-US"/>
        </a:p>
      </dgm:t>
    </dgm:pt>
    <dgm:pt modelId="{DC102D7C-8527-41C6-90B4-95D8E35AB5E1}">
      <dgm:prSet phldrT="[Text]"/>
      <dgm:spPr/>
      <dgm:t>
        <a:bodyPr/>
        <a:lstStyle/>
        <a:p>
          <a:pPr algn="ctr"/>
          <a:r>
            <a:rPr lang="fa-IR" dirty="0" smtClean="0"/>
            <a:t>کنش های فردی</a:t>
          </a:r>
          <a:endParaRPr lang="en-US" dirty="0"/>
        </a:p>
      </dgm:t>
    </dgm:pt>
    <dgm:pt modelId="{5E8D89AF-D411-4166-8BB2-F4B461E95C74}" type="parTrans" cxnId="{8BB8E320-1D84-46D2-8F93-3D4B06937793}">
      <dgm:prSet/>
      <dgm:spPr/>
      <dgm:t>
        <a:bodyPr/>
        <a:lstStyle/>
        <a:p>
          <a:endParaRPr lang="en-US"/>
        </a:p>
      </dgm:t>
    </dgm:pt>
    <dgm:pt modelId="{0C45924D-07D0-4CBD-A2BF-26965870D6AE}" type="sibTrans" cxnId="{8BB8E320-1D84-46D2-8F93-3D4B06937793}">
      <dgm:prSet/>
      <dgm:spPr/>
      <dgm:t>
        <a:bodyPr/>
        <a:lstStyle/>
        <a:p>
          <a:endParaRPr lang="en-US"/>
        </a:p>
      </dgm:t>
    </dgm:pt>
    <dgm:pt modelId="{B240AB43-0A86-47D1-92AF-CCB302CEC4AC}" type="pres">
      <dgm:prSet presAssocID="{6BAF09E0-0A84-4893-825E-C7666A96FCB0}" presName="Name0" presStyleCnt="0">
        <dgm:presLayoutVars>
          <dgm:chMax val="2"/>
          <dgm:chPref val="2"/>
          <dgm:animLvl val="lvl"/>
        </dgm:presLayoutVars>
      </dgm:prSet>
      <dgm:spPr/>
      <dgm:t>
        <a:bodyPr/>
        <a:lstStyle/>
        <a:p>
          <a:endParaRPr lang="en-US"/>
        </a:p>
      </dgm:t>
    </dgm:pt>
    <dgm:pt modelId="{24882EF0-0E22-4ED3-AD7B-675DE17F5BF0}" type="pres">
      <dgm:prSet presAssocID="{6BAF09E0-0A84-4893-825E-C7666A96FCB0}" presName="LeftText" presStyleLbl="revTx" presStyleIdx="0" presStyleCnt="0">
        <dgm:presLayoutVars>
          <dgm:bulletEnabled val="1"/>
        </dgm:presLayoutVars>
      </dgm:prSet>
      <dgm:spPr/>
      <dgm:t>
        <a:bodyPr/>
        <a:lstStyle/>
        <a:p>
          <a:endParaRPr lang="en-US"/>
        </a:p>
      </dgm:t>
    </dgm:pt>
    <dgm:pt modelId="{CD610FB4-96E8-42DF-8F86-2FE742AB2E8D}" type="pres">
      <dgm:prSet presAssocID="{6BAF09E0-0A84-4893-825E-C7666A96FCB0}" presName="LeftNode" presStyleLbl="bgImgPlace1" presStyleIdx="0" presStyleCnt="2" custScaleX="177033" custLinFactNeighborX="-33491" custLinFactNeighborY="1043">
        <dgm:presLayoutVars>
          <dgm:chMax val="2"/>
          <dgm:chPref val="2"/>
        </dgm:presLayoutVars>
      </dgm:prSet>
      <dgm:spPr/>
      <dgm:t>
        <a:bodyPr/>
        <a:lstStyle/>
        <a:p>
          <a:endParaRPr lang="en-US"/>
        </a:p>
      </dgm:t>
    </dgm:pt>
    <dgm:pt modelId="{9D186507-E877-4DA2-B645-F14007523031}" type="pres">
      <dgm:prSet presAssocID="{6BAF09E0-0A84-4893-825E-C7666A96FCB0}" presName="RightText" presStyleLbl="revTx" presStyleIdx="0" presStyleCnt="0">
        <dgm:presLayoutVars>
          <dgm:bulletEnabled val="1"/>
        </dgm:presLayoutVars>
      </dgm:prSet>
      <dgm:spPr/>
      <dgm:t>
        <a:bodyPr/>
        <a:lstStyle/>
        <a:p>
          <a:endParaRPr lang="en-US"/>
        </a:p>
      </dgm:t>
    </dgm:pt>
    <dgm:pt modelId="{C21D9577-DE88-47D6-9046-D5E4AFD1D0CE}" type="pres">
      <dgm:prSet presAssocID="{6BAF09E0-0A84-4893-825E-C7666A96FCB0}" presName="RightNode" presStyleLbl="bgImgPlace1" presStyleIdx="1" presStyleCnt="2" custScaleX="176697" custLinFactNeighborX="28314" custLinFactNeighborY="1043">
        <dgm:presLayoutVars>
          <dgm:chMax val="0"/>
          <dgm:chPref val="0"/>
        </dgm:presLayoutVars>
      </dgm:prSet>
      <dgm:spPr/>
      <dgm:t>
        <a:bodyPr/>
        <a:lstStyle/>
        <a:p>
          <a:endParaRPr lang="en-US"/>
        </a:p>
      </dgm:t>
    </dgm:pt>
    <dgm:pt modelId="{6B06F3BC-8061-4E9C-ACCD-36ACA7EFA3B1}" type="pres">
      <dgm:prSet presAssocID="{6BAF09E0-0A84-4893-825E-C7666A96FCB0}" presName="TopArrow" presStyleLbl="node1" presStyleIdx="0" presStyleCnt="2"/>
      <dgm:spPr/>
    </dgm:pt>
    <dgm:pt modelId="{AAC3C1E3-DAF3-4703-8968-908A4E1A3A04}" type="pres">
      <dgm:prSet presAssocID="{6BAF09E0-0A84-4893-825E-C7666A96FCB0}" presName="BottomArrow" presStyleLbl="node1" presStyleIdx="1" presStyleCnt="2"/>
      <dgm:spPr/>
    </dgm:pt>
  </dgm:ptLst>
  <dgm:cxnLst>
    <dgm:cxn modelId="{42225C3D-2C8A-4969-9B2E-FEC39245C7DE}" type="presOf" srcId="{DC102D7C-8527-41C6-90B4-95D8E35AB5E1}" destId="{9D186507-E877-4DA2-B645-F14007523031}" srcOrd="0" destOrd="0" presId="urn:microsoft.com/office/officeart/2009/layout/ReverseList"/>
    <dgm:cxn modelId="{D7FEC9A1-7753-4051-9169-B4AD33834A7C}" type="presOf" srcId="{062F9C2F-193B-464C-8908-37E671A7C160}" destId="{24882EF0-0E22-4ED3-AD7B-675DE17F5BF0}" srcOrd="0" destOrd="0" presId="urn:microsoft.com/office/officeart/2009/layout/ReverseList"/>
    <dgm:cxn modelId="{1254DE11-C094-4CC4-9682-E359879AD40A}" type="presOf" srcId="{DC102D7C-8527-41C6-90B4-95D8E35AB5E1}" destId="{C21D9577-DE88-47D6-9046-D5E4AFD1D0CE}" srcOrd="1" destOrd="0" presId="urn:microsoft.com/office/officeart/2009/layout/ReverseList"/>
    <dgm:cxn modelId="{085C2620-E637-4A22-814C-D4BCD31657BC}" srcId="{6BAF09E0-0A84-4893-825E-C7666A96FCB0}" destId="{062F9C2F-193B-464C-8908-37E671A7C160}" srcOrd="0" destOrd="0" parTransId="{3672319C-BA38-4B41-B5A9-BAC0834D53DD}" sibTransId="{F7D88483-2FF4-4C6B-9BE4-997260C8CACE}"/>
    <dgm:cxn modelId="{8BB8E320-1D84-46D2-8F93-3D4B06937793}" srcId="{6BAF09E0-0A84-4893-825E-C7666A96FCB0}" destId="{DC102D7C-8527-41C6-90B4-95D8E35AB5E1}" srcOrd="1" destOrd="0" parTransId="{5E8D89AF-D411-4166-8BB2-F4B461E95C74}" sibTransId="{0C45924D-07D0-4CBD-A2BF-26965870D6AE}"/>
    <dgm:cxn modelId="{A33CBC02-FE70-4491-8D97-BE7A3961B55C}" type="presOf" srcId="{6BAF09E0-0A84-4893-825E-C7666A96FCB0}" destId="{B240AB43-0A86-47D1-92AF-CCB302CEC4AC}" srcOrd="0" destOrd="0" presId="urn:microsoft.com/office/officeart/2009/layout/ReverseList"/>
    <dgm:cxn modelId="{A1380B4A-9CF1-4219-A58D-077064BFFECB}" type="presOf" srcId="{062F9C2F-193B-464C-8908-37E671A7C160}" destId="{CD610FB4-96E8-42DF-8F86-2FE742AB2E8D}" srcOrd="1" destOrd="0" presId="urn:microsoft.com/office/officeart/2009/layout/ReverseList"/>
    <dgm:cxn modelId="{DA29370A-A953-427B-9524-4D48F5CC409F}" type="presParOf" srcId="{B240AB43-0A86-47D1-92AF-CCB302CEC4AC}" destId="{24882EF0-0E22-4ED3-AD7B-675DE17F5BF0}" srcOrd="0" destOrd="0" presId="urn:microsoft.com/office/officeart/2009/layout/ReverseList"/>
    <dgm:cxn modelId="{E8F0632C-B39B-4FA3-B3EB-07CCB9F89C32}" type="presParOf" srcId="{B240AB43-0A86-47D1-92AF-CCB302CEC4AC}" destId="{CD610FB4-96E8-42DF-8F86-2FE742AB2E8D}" srcOrd="1" destOrd="0" presId="urn:microsoft.com/office/officeart/2009/layout/ReverseList"/>
    <dgm:cxn modelId="{B2464115-BB54-43C9-811D-F0FA81A902EF}" type="presParOf" srcId="{B240AB43-0A86-47D1-92AF-CCB302CEC4AC}" destId="{9D186507-E877-4DA2-B645-F14007523031}" srcOrd="2" destOrd="0" presId="urn:microsoft.com/office/officeart/2009/layout/ReverseList"/>
    <dgm:cxn modelId="{B41E1D9F-D596-477E-AEAC-7404E563B57A}" type="presParOf" srcId="{B240AB43-0A86-47D1-92AF-CCB302CEC4AC}" destId="{C21D9577-DE88-47D6-9046-D5E4AFD1D0CE}" srcOrd="3" destOrd="0" presId="urn:microsoft.com/office/officeart/2009/layout/ReverseList"/>
    <dgm:cxn modelId="{59B63C8D-2341-441A-92D1-1997F4A133B0}" type="presParOf" srcId="{B240AB43-0A86-47D1-92AF-CCB302CEC4AC}" destId="{6B06F3BC-8061-4E9C-ACCD-36ACA7EFA3B1}" srcOrd="4" destOrd="0" presId="urn:microsoft.com/office/officeart/2009/layout/ReverseList"/>
    <dgm:cxn modelId="{172E715A-EE06-4645-B550-8887B4AC0A82}" type="presParOf" srcId="{B240AB43-0A86-47D1-92AF-CCB302CEC4AC}" destId="{AAC3C1E3-DAF3-4703-8968-908A4E1A3A04}" srcOrd="5" destOrd="0" presId="urn:microsoft.com/office/officeart/2009/layout/Revers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5B4F8D-1A3D-4B3E-A3FB-F262130BD822}" type="doc">
      <dgm:prSet loTypeId="urn:microsoft.com/office/officeart/2005/8/layout/vList3#1" loCatId="picture" qsTypeId="urn:microsoft.com/office/officeart/2005/8/quickstyle/simple1" qsCatId="simple" csTypeId="urn:microsoft.com/office/officeart/2005/8/colors/accent1_2" csCatId="accent1" phldr="1"/>
      <dgm:spPr/>
    </dgm:pt>
    <dgm:pt modelId="{CDEE81BD-96B3-49F7-AD67-AF1C7A760973}">
      <dgm:prSet phldrT="[Text]" custT="1"/>
      <dgm:spPr/>
      <dgm:t>
        <a:bodyPr/>
        <a:lstStyle/>
        <a:p>
          <a:r>
            <a:rPr lang="fa-IR" sz="2000" dirty="0" smtClean="0"/>
            <a:t>آزادی</a:t>
          </a:r>
          <a:endParaRPr lang="en-US" sz="2000" dirty="0"/>
        </a:p>
      </dgm:t>
    </dgm:pt>
    <dgm:pt modelId="{24724E54-D6B9-465E-9227-C2124441B2A5}" type="parTrans" cxnId="{AD081341-7148-4744-BFBD-9BA9AB5CBE4F}">
      <dgm:prSet/>
      <dgm:spPr/>
      <dgm:t>
        <a:bodyPr/>
        <a:lstStyle/>
        <a:p>
          <a:endParaRPr lang="en-US"/>
        </a:p>
      </dgm:t>
    </dgm:pt>
    <dgm:pt modelId="{5FDBCA51-ADEA-435E-9417-ABEB6200255B}" type="sibTrans" cxnId="{AD081341-7148-4744-BFBD-9BA9AB5CBE4F}">
      <dgm:prSet/>
      <dgm:spPr/>
      <dgm:t>
        <a:bodyPr/>
        <a:lstStyle/>
        <a:p>
          <a:endParaRPr lang="en-US"/>
        </a:p>
      </dgm:t>
    </dgm:pt>
    <dgm:pt modelId="{949D3B7F-BAD7-4284-AF79-702C8731F54C}">
      <dgm:prSet phldrT="[Text]" custT="1"/>
      <dgm:spPr/>
      <dgm:t>
        <a:bodyPr/>
        <a:lstStyle/>
        <a:p>
          <a:r>
            <a:rPr lang="fa-IR" sz="2000" dirty="0" smtClean="0"/>
            <a:t>عدالت</a:t>
          </a:r>
          <a:endParaRPr lang="en-US" sz="2000" dirty="0"/>
        </a:p>
      </dgm:t>
    </dgm:pt>
    <dgm:pt modelId="{1CB81532-8790-4BCD-ACEE-D21A9B945ED2}" type="parTrans" cxnId="{5F40D4FD-1B1E-4447-BD79-1E89231EC94E}">
      <dgm:prSet/>
      <dgm:spPr/>
      <dgm:t>
        <a:bodyPr/>
        <a:lstStyle/>
        <a:p>
          <a:endParaRPr lang="en-US"/>
        </a:p>
      </dgm:t>
    </dgm:pt>
    <dgm:pt modelId="{D8B7C6F1-8AD3-46A2-AD91-86953B2182E9}" type="sibTrans" cxnId="{5F40D4FD-1B1E-4447-BD79-1E89231EC94E}">
      <dgm:prSet/>
      <dgm:spPr/>
      <dgm:t>
        <a:bodyPr/>
        <a:lstStyle/>
        <a:p>
          <a:endParaRPr lang="en-US"/>
        </a:p>
      </dgm:t>
    </dgm:pt>
    <dgm:pt modelId="{AE258E30-26B5-4D4F-AD95-2CCB4F3848BD}">
      <dgm:prSet phldrT="[Text]" custT="1"/>
      <dgm:spPr/>
      <dgm:t>
        <a:bodyPr/>
        <a:lstStyle/>
        <a:p>
          <a:r>
            <a:rPr lang="fa-IR" sz="2000" dirty="0" smtClean="0"/>
            <a:t>حقوق بشر</a:t>
          </a:r>
          <a:endParaRPr lang="en-US" sz="2000" dirty="0"/>
        </a:p>
      </dgm:t>
    </dgm:pt>
    <dgm:pt modelId="{0B4B4F01-965F-4095-87C6-76D8456D4526}" type="parTrans" cxnId="{28406242-8DD8-4D75-82A1-E41C00DB9873}">
      <dgm:prSet/>
      <dgm:spPr/>
      <dgm:t>
        <a:bodyPr/>
        <a:lstStyle/>
        <a:p>
          <a:endParaRPr lang="en-US"/>
        </a:p>
      </dgm:t>
    </dgm:pt>
    <dgm:pt modelId="{A53DA4BB-C1E2-4B54-95D7-E3A132E360F6}" type="sibTrans" cxnId="{28406242-8DD8-4D75-82A1-E41C00DB9873}">
      <dgm:prSet/>
      <dgm:spPr/>
      <dgm:t>
        <a:bodyPr/>
        <a:lstStyle/>
        <a:p>
          <a:endParaRPr lang="en-US"/>
        </a:p>
      </dgm:t>
    </dgm:pt>
    <dgm:pt modelId="{C48923E9-56E5-4F92-AC2D-1C1256A0A8A0}">
      <dgm:prSet custT="1"/>
      <dgm:spPr/>
      <dgm:t>
        <a:bodyPr/>
        <a:lstStyle/>
        <a:p>
          <a:r>
            <a:rPr lang="fa-IR" sz="2000" dirty="0" smtClean="0"/>
            <a:t>فقر</a:t>
          </a:r>
          <a:endParaRPr lang="en-US" sz="2000" dirty="0"/>
        </a:p>
      </dgm:t>
    </dgm:pt>
    <dgm:pt modelId="{E5C8E193-2148-443F-8281-6D088ABE314D}" type="parTrans" cxnId="{DF67ACB7-01DA-4EC8-A28F-E3D525BCB7B4}">
      <dgm:prSet/>
      <dgm:spPr/>
      <dgm:t>
        <a:bodyPr/>
        <a:lstStyle/>
        <a:p>
          <a:endParaRPr lang="en-US"/>
        </a:p>
      </dgm:t>
    </dgm:pt>
    <dgm:pt modelId="{3DC55B72-29A9-45D4-9A5B-CAC758476098}" type="sibTrans" cxnId="{DF67ACB7-01DA-4EC8-A28F-E3D525BCB7B4}">
      <dgm:prSet/>
      <dgm:spPr/>
      <dgm:t>
        <a:bodyPr/>
        <a:lstStyle/>
        <a:p>
          <a:endParaRPr lang="en-US"/>
        </a:p>
      </dgm:t>
    </dgm:pt>
    <dgm:pt modelId="{3798781D-A9BB-4501-B3FA-75143C5A7D47}" type="pres">
      <dgm:prSet presAssocID="{F85B4F8D-1A3D-4B3E-A3FB-F262130BD822}" presName="linearFlow" presStyleCnt="0">
        <dgm:presLayoutVars>
          <dgm:dir/>
          <dgm:resizeHandles val="exact"/>
        </dgm:presLayoutVars>
      </dgm:prSet>
      <dgm:spPr/>
    </dgm:pt>
    <dgm:pt modelId="{A6698B9F-F521-46D6-91DB-1A7C97432CCF}" type="pres">
      <dgm:prSet presAssocID="{CDEE81BD-96B3-49F7-AD67-AF1C7A760973}" presName="composite" presStyleCnt="0"/>
      <dgm:spPr/>
    </dgm:pt>
    <dgm:pt modelId="{2F881492-6788-42C3-A76C-B9772BA32241}" type="pres">
      <dgm:prSet presAssocID="{CDEE81BD-96B3-49F7-AD67-AF1C7A760973}" presName="imgShp" presStyleLbl="fgImgPlace1" presStyleIdx="0" presStyleCnt="4" custScaleX="339492" custScaleY="292398"/>
      <dgm:spPr>
        <a:blipFill>
          <a:blip xmlns:r="http://schemas.openxmlformats.org/officeDocument/2006/relationships" r:embed="rId1">
            <a:extLst>
              <a:ext uri="{28A0092B-C50C-407E-A947-70E740481C1C}">
                <a14:useLocalDpi xmlns:a14="http://schemas.microsoft.com/office/drawing/2010/main" val="0"/>
              </a:ext>
            </a:extLst>
          </a:blip>
          <a:srcRect/>
          <a:stretch>
            <a:fillRect l="-17000" r="-17000"/>
          </a:stretch>
        </a:blipFill>
      </dgm:spPr>
    </dgm:pt>
    <dgm:pt modelId="{23EDD15F-68F9-4000-B0ED-112EE7748ED1}" type="pres">
      <dgm:prSet presAssocID="{CDEE81BD-96B3-49F7-AD67-AF1C7A760973}" presName="txShp" presStyleLbl="node1" presStyleIdx="0" presStyleCnt="4" custScaleX="52434" custScaleY="211405">
        <dgm:presLayoutVars>
          <dgm:bulletEnabled val="1"/>
        </dgm:presLayoutVars>
      </dgm:prSet>
      <dgm:spPr/>
      <dgm:t>
        <a:bodyPr/>
        <a:lstStyle/>
        <a:p>
          <a:endParaRPr lang="en-US"/>
        </a:p>
      </dgm:t>
    </dgm:pt>
    <dgm:pt modelId="{036820D2-5826-4B64-B8AE-37E978E85FB9}" type="pres">
      <dgm:prSet presAssocID="{5FDBCA51-ADEA-435E-9417-ABEB6200255B}" presName="spacing" presStyleCnt="0"/>
      <dgm:spPr/>
    </dgm:pt>
    <dgm:pt modelId="{C812DB01-A0FF-4E36-87D7-0D2119D71B03}" type="pres">
      <dgm:prSet presAssocID="{949D3B7F-BAD7-4284-AF79-702C8731F54C}" presName="composite" presStyleCnt="0"/>
      <dgm:spPr/>
    </dgm:pt>
    <dgm:pt modelId="{E6979CD3-6F63-4A48-982D-F85982208C4F}" type="pres">
      <dgm:prSet presAssocID="{949D3B7F-BAD7-4284-AF79-702C8731F54C}" presName="imgShp" presStyleLbl="fgImgPlace1" presStyleIdx="1" presStyleCnt="4" custScaleX="278720" custScaleY="333209"/>
      <dgm:spPr>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dgm:spPr>
    </dgm:pt>
    <dgm:pt modelId="{37226BCC-FE63-446C-8E18-BBADA52C293B}" type="pres">
      <dgm:prSet presAssocID="{949D3B7F-BAD7-4284-AF79-702C8731F54C}" presName="txShp" presStyleLbl="node1" presStyleIdx="1" presStyleCnt="4" custScaleX="55219" custScaleY="224234">
        <dgm:presLayoutVars>
          <dgm:bulletEnabled val="1"/>
        </dgm:presLayoutVars>
      </dgm:prSet>
      <dgm:spPr/>
      <dgm:t>
        <a:bodyPr/>
        <a:lstStyle/>
        <a:p>
          <a:endParaRPr lang="en-US"/>
        </a:p>
      </dgm:t>
    </dgm:pt>
    <dgm:pt modelId="{B74B2055-B156-41C9-8E44-13612E4D60E3}" type="pres">
      <dgm:prSet presAssocID="{D8B7C6F1-8AD3-46A2-AD91-86953B2182E9}" presName="spacing" presStyleCnt="0"/>
      <dgm:spPr/>
    </dgm:pt>
    <dgm:pt modelId="{ADDD858E-00DF-4E4D-845D-AC4EC27A9920}" type="pres">
      <dgm:prSet presAssocID="{AE258E30-26B5-4D4F-AD95-2CCB4F3848BD}" presName="composite" presStyleCnt="0"/>
      <dgm:spPr/>
    </dgm:pt>
    <dgm:pt modelId="{3C6C74AE-58DA-4B51-BE0D-FFCE722C0835}" type="pres">
      <dgm:prSet presAssocID="{AE258E30-26B5-4D4F-AD95-2CCB4F3848BD}" presName="imgShp" presStyleLbl="fgImgPlace1" presStyleIdx="2" presStyleCnt="4" custScaleX="348263" custScaleY="313740"/>
      <dgm:spPr>
        <a:blipFill>
          <a:blip xmlns:r="http://schemas.openxmlformats.org/officeDocument/2006/relationships" r:embed="rId3">
            <a:extLst>
              <a:ext uri="{28A0092B-C50C-407E-A947-70E740481C1C}">
                <a14:useLocalDpi xmlns:a14="http://schemas.microsoft.com/office/drawing/2010/main" val="0"/>
              </a:ext>
            </a:extLst>
          </a:blip>
          <a:srcRect/>
          <a:stretch>
            <a:fillRect/>
          </a:stretch>
        </a:blipFill>
      </dgm:spPr>
    </dgm:pt>
    <dgm:pt modelId="{50363AE1-1651-4D25-BC9D-4B1F48C762C7}" type="pres">
      <dgm:prSet presAssocID="{AE258E30-26B5-4D4F-AD95-2CCB4F3848BD}" presName="txShp" presStyleLbl="node1" presStyleIdx="2" presStyleCnt="4" custScaleX="56724" custScaleY="192544">
        <dgm:presLayoutVars>
          <dgm:bulletEnabled val="1"/>
        </dgm:presLayoutVars>
      </dgm:prSet>
      <dgm:spPr/>
      <dgm:t>
        <a:bodyPr/>
        <a:lstStyle/>
        <a:p>
          <a:endParaRPr lang="en-US"/>
        </a:p>
      </dgm:t>
    </dgm:pt>
    <dgm:pt modelId="{85FC20FB-6DCD-46E7-868B-3EA570737864}" type="pres">
      <dgm:prSet presAssocID="{A53DA4BB-C1E2-4B54-95D7-E3A132E360F6}" presName="spacing" presStyleCnt="0"/>
      <dgm:spPr/>
    </dgm:pt>
    <dgm:pt modelId="{3DF4E0A5-C6F4-454C-B3BC-E0DCA3CE25F5}" type="pres">
      <dgm:prSet presAssocID="{C48923E9-56E5-4F92-AC2D-1C1256A0A8A0}" presName="composite" presStyleCnt="0"/>
      <dgm:spPr/>
    </dgm:pt>
    <dgm:pt modelId="{6ABBE689-9C16-4C96-A0A8-4C9584BAA416}" type="pres">
      <dgm:prSet presAssocID="{C48923E9-56E5-4F92-AC2D-1C1256A0A8A0}" presName="imgShp" presStyleLbl="fgImgPlace1" presStyleIdx="3" presStyleCnt="4" custScaleX="359032" custScaleY="343486"/>
      <dgm:spPr>
        <a:blipFill>
          <a:blip xmlns:r="http://schemas.openxmlformats.org/officeDocument/2006/relationships" r:embed="rId4">
            <a:extLst>
              <a:ext uri="{28A0092B-C50C-407E-A947-70E740481C1C}">
                <a14:useLocalDpi xmlns:a14="http://schemas.microsoft.com/office/drawing/2010/main" val="0"/>
              </a:ext>
            </a:extLst>
          </a:blip>
          <a:srcRect/>
          <a:stretch>
            <a:fillRect l="-17000" r="-17000"/>
          </a:stretch>
        </a:blipFill>
      </dgm:spPr>
    </dgm:pt>
    <dgm:pt modelId="{784967C1-4B78-439D-B534-F0F11349A487}" type="pres">
      <dgm:prSet presAssocID="{C48923E9-56E5-4F92-AC2D-1C1256A0A8A0}" presName="txShp" presStyleLbl="node1" presStyleIdx="3" presStyleCnt="4" custScaleX="52434" custScaleY="218034">
        <dgm:presLayoutVars>
          <dgm:bulletEnabled val="1"/>
        </dgm:presLayoutVars>
      </dgm:prSet>
      <dgm:spPr/>
      <dgm:t>
        <a:bodyPr/>
        <a:lstStyle/>
        <a:p>
          <a:endParaRPr lang="en-US"/>
        </a:p>
      </dgm:t>
    </dgm:pt>
  </dgm:ptLst>
  <dgm:cxnLst>
    <dgm:cxn modelId="{076105F0-8384-4487-8D20-0DE0C2311EBF}" type="presOf" srcId="{C48923E9-56E5-4F92-AC2D-1C1256A0A8A0}" destId="{784967C1-4B78-439D-B534-F0F11349A487}" srcOrd="0" destOrd="0" presId="urn:microsoft.com/office/officeart/2005/8/layout/vList3#1"/>
    <dgm:cxn modelId="{4E9C1EC4-5620-46B0-8B88-D811BC2B6147}" type="presOf" srcId="{AE258E30-26B5-4D4F-AD95-2CCB4F3848BD}" destId="{50363AE1-1651-4D25-BC9D-4B1F48C762C7}" srcOrd="0" destOrd="0" presId="urn:microsoft.com/office/officeart/2005/8/layout/vList3#1"/>
    <dgm:cxn modelId="{AD081341-7148-4744-BFBD-9BA9AB5CBE4F}" srcId="{F85B4F8D-1A3D-4B3E-A3FB-F262130BD822}" destId="{CDEE81BD-96B3-49F7-AD67-AF1C7A760973}" srcOrd="0" destOrd="0" parTransId="{24724E54-D6B9-465E-9227-C2124441B2A5}" sibTransId="{5FDBCA51-ADEA-435E-9417-ABEB6200255B}"/>
    <dgm:cxn modelId="{5F40D4FD-1B1E-4447-BD79-1E89231EC94E}" srcId="{F85B4F8D-1A3D-4B3E-A3FB-F262130BD822}" destId="{949D3B7F-BAD7-4284-AF79-702C8731F54C}" srcOrd="1" destOrd="0" parTransId="{1CB81532-8790-4BCD-ACEE-D21A9B945ED2}" sibTransId="{D8B7C6F1-8AD3-46A2-AD91-86953B2182E9}"/>
    <dgm:cxn modelId="{DF67ACB7-01DA-4EC8-A28F-E3D525BCB7B4}" srcId="{F85B4F8D-1A3D-4B3E-A3FB-F262130BD822}" destId="{C48923E9-56E5-4F92-AC2D-1C1256A0A8A0}" srcOrd="3" destOrd="0" parTransId="{E5C8E193-2148-443F-8281-6D088ABE314D}" sibTransId="{3DC55B72-29A9-45D4-9A5B-CAC758476098}"/>
    <dgm:cxn modelId="{28406242-8DD8-4D75-82A1-E41C00DB9873}" srcId="{F85B4F8D-1A3D-4B3E-A3FB-F262130BD822}" destId="{AE258E30-26B5-4D4F-AD95-2CCB4F3848BD}" srcOrd="2" destOrd="0" parTransId="{0B4B4F01-965F-4095-87C6-76D8456D4526}" sibTransId="{A53DA4BB-C1E2-4B54-95D7-E3A132E360F6}"/>
    <dgm:cxn modelId="{BC415315-D26C-491D-9B19-A1EA81515744}" type="presOf" srcId="{949D3B7F-BAD7-4284-AF79-702C8731F54C}" destId="{37226BCC-FE63-446C-8E18-BBADA52C293B}" srcOrd="0" destOrd="0" presId="urn:microsoft.com/office/officeart/2005/8/layout/vList3#1"/>
    <dgm:cxn modelId="{C4465A7A-9280-494C-AACE-EC355DDCA6EC}" type="presOf" srcId="{CDEE81BD-96B3-49F7-AD67-AF1C7A760973}" destId="{23EDD15F-68F9-4000-B0ED-112EE7748ED1}" srcOrd="0" destOrd="0" presId="urn:microsoft.com/office/officeart/2005/8/layout/vList3#1"/>
    <dgm:cxn modelId="{D72CFDC3-4EF4-454E-92BB-60438BF13687}" type="presOf" srcId="{F85B4F8D-1A3D-4B3E-A3FB-F262130BD822}" destId="{3798781D-A9BB-4501-B3FA-75143C5A7D47}" srcOrd="0" destOrd="0" presId="urn:microsoft.com/office/officeart/2005/8/layout/vList3#1"/>
    <dgm:cxn modelId="{CEFE44D9-5857-4DDD-9233-023E4B43D8AA}" type="presParOf" srcId="{3798781D-A9BB-4501-B3FA-75143C5A7D47}" destId="{A6698B9F-F521-46D6-91DB-1A7C97432CCF}" srcOrd="0" destOrd="0" presId="urn:microsoft.com/office/officeart/2005/8/layout/vList3#1"/>
    <dgm:cxn modelId="{B12E10E2-2A26-4760-8863-C990BFDDB251}" type="presParOf" srcId="{A6698B9F-F521-46D6-91DB-1A7C97432CCF}" destId="{2F881492-6788-42C3-A76C-B9772BA32241}" srcOrd="0" destOrd="0" presId="urn:microsoft.com/office/officeart/2005/8/layout/vList3#1"/>
    <dgm:cxn modelId="{9DF0775B-865F-43A0-8FBD-5C245D569630}" type="presParOf" srcId="{A6698B9F-F521-46D6-91DB-1A7C97432CCF}" destId="{23EDD15F-68F9-4000-B0ED-112EE7748ED1}" srcOrd="1" destOrd="0" presId="urn:microsoft.com/office/officeart/2005/8/layout/vList3#1"/>
    <dgm:cxn modelId="{C625421B-2E8C-4311-8C8F-0B16ECB749B0}" type="presParOf" srcId="{3798781D-A9BB-4501-B3FA-75143C5A7D47}" destId="{036820D2-5826-4B64-B8AE-37E978E85FB9}" srcOrd="1" destOrd="0" presId="urn:microsoft.com/office/officeart/2005/8/layout/vList3#1"/>
    <dgm:cxn modelId="{4422AAD4-E2AF-4FD8-A42F-49A494635E4C}" type="presParOf" srcId="{3798781D-A9BB-4501-B3FA-75143C5A7D47}" destId="{C812DB01-A0FF-4E36-87D7-0D2119D71B03}" srcOrd="2" destOrd="0" presId="urn:microsoft.com/office/officeart/2005/8/layout/vList3#1"/>
    <dgm:cxn modelId="{F0525A14-2D43-47DE-887F-5E8E2B886178}" type="presParOf" srcId="{C812DB01-A0FF-4E36-87D7-0D2119D71B03}" destId="{E6979CD3-6F63-4A48-982D-F85982208C4F}" srcOrd="0" destOrd="0" presId="urn:microsoft.com/office/officeart/2005/8/layout/vList3#1"/>
    <dgm:cxn modelId="{D206BB8F-BAFD-4FFF-906F-1D3A90E81A2F}" type="presParOf" srcId="{C812DB01-A0FF-4E36-87D7-0D2119D71B03}" destId="{37226BCC-FE63-446C-8E18-BBADA52C293B}" srcOrd="1" destOrd="0" presId="urn:microsoft.com/office/officeart/2005/8/layout/vList3#1"/>
    <dgm:cxn modelId="{AA106C5B-67FF-4AE2-A0EA-6D213A9E37DD}" type="presParOf" srcId="{3798781D-A9BB-4501-B3FA-75143C5A7D47}" destId="{B74B2055-B156-41C9-8E44-13612E4D60E3}" srcOrd="3" destOrd="0" presId="urn:microsoft.com/office/officeart/2005/8/layout/vList3#1"/>
    <dgm:cxn modelId="{4FA7894D-54F0-4BE7-9C76-9D75AD466F31}" type="presParOf" srcId="{3798781D-A9BB-4501-B3FA-75143C5A7D47}" destId="{ADDD858E-00DF-4E4D-845D-AC4EC27A9920}" srcOrd="4" destOrd="0" presId="urn:microsoft.com/office/officeart/2005/8/layout/vList3#1"/>
    <dgm:cxn modelId="{A6E03965-41AB-4387-A18B-83E244538358}" type="presParOf" srcId="{ADDD858E-00DF-4E4D-845D-AC4EC27A9920}" destId="{3C6C74AE-58DA-4B51-BE0D-FFCE722C0835}" srcOrd="0" destOrd="0" presId="urn:microsoft.com/office/officeart/2005/8/layout/vList3#1"/>
    <dgm:cxn modelId="{BD7A155E-FE12-441C-B4EC-6E12432D3A72}" type="presParOf" srcId="{ADDD858E-00DF-4E4D-845D-AC4EC27A9920}" destId="{50363AE1-1651-4D25-BC9D-4B1F48C762C7}" srcOrd="1" destOrd="0" presId="urn:microsoft.com/office/officeart/2005/8/layout/vList3#1"/>
    <dgm:cxn modelId="{56A87BA7-B6B4-48ED-9022-130EEA099657}" type="presParOf" srcId="{3798781D-A9BB-4501-B3FA-75143C5A7D47}" destId="{85FC20FB-6DCD-46E7-868B-3EA570737864}" srcOrd="5" destOrd="0" presId="urn:microsoft.com/office/officeart/2005/8/layout/vList3#1"/>
    <dgm:cxn modelId="{C457990F-C881-49A3-A815-269B7E914068}" type="presParOf" srcId="{3798781D-A9BB-4501-B3FA-75143C5A7D47}" destId="{3DF4E0A5-C6F4-454C-B3BC-E0DCA3CE25F5}" srcOrd="6" destOrd="0" presId="urn:microsoft.com/office/officeart/2005/8/layout/vList3#1"/>
    <dgm:cxn modelId="{FB8D6EC8-2FE3-4141-88D1-FFDEFEF9053B}" type="presParOf" srcId="{3DF4E0A5-C6F4-454C-B3BC-E0DCA3CE25F5}" destId="{6ABBE689-9C16-4C96-A0A8-4C9584BAA416}" srcOrd="0" destOrd="0" presId="urn:microsoft.com/office/officeart/2005/8/layout/vList3#1"/>
    <dgm:cxn modelId="{57CB8952-B2A7-4572-8717-684984E523F5}" type="presParOf" srcId="{3DF4E0A5-C6F4-454C-B3BC-E0DCA3CE25F5}" destId="{784967C1-4B78-439D-B534-F0F11349A487}"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610FB4-96E8-42DF-8F86-2FE742AB2E8D}">
      <dsp:nvSpPr>
        <dsp:cNvPr id="0" name=""/>
        <dsp:cNvSpPr/>
      </dsp:nvSpPr>
      <dsp:spPr>
        <a:xfrm rot="16200000">
          <a:off x="596385" y="646142"/>
          <a:ext cx="2612745" cy="2826623"/>
        </a:xfrm>
        <a:prstGeom prst="round2SameRect">
          <a:avLst>
            <a:gd name="adj1" fmla="val 16670"/>
            <a:gd name="adj2" fmla="val 0"/>
          </a:avLst>
        </a:prstGeom>
        <a:solidFill>
          <a:schemeClr val="accent1">
            <a:tint val="50000"/>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0020" tIns="266700" rIns="240030" bIns="266700" numCol="1" spcCol="1270" anchor="t" anchorCtr="0">
          <a:noAutofit/>
        </a:bodyPr>
        <a:lstStyle/>
        <a:p>
          <a:pPr lvl="0" algn="ctr" defTabSz="1866900">
            <a:lnSpc>
              <a:spcPct val="90000"/>
            </a:lnSpc>
            <a:spcBef>
              <a:spcPct val="0"/>
            </a:spcBef>
            <a:spcAft>
              <a:spcPct val="35000"/>
            </a:spcAft>
          </a:pPr>
          <a:r>
            <a:rPr lang="fa-IR" sz="4200" kern="1200" dirty="0" smtClean="0"/>
            <a:t>کنش های اجتماعی</a:t>
          </a:r>
          <a:endParaRPr lang="en-US" sz="4200" kern="1200" dirty="0"/>
        </a:p>
      </dsp:txBody>
      <dsp:txXfrm rot="5400000">
        <a:off x="617014" y="880647"/>
        <a:ext cx="2699056" cy="2357611"/>
      </dsp:txXfrm>
    </dsp:sp>
    <dsp:sp modelId="{C21D9577-DE88-47D6-9046-D5E4AFD1D0CE}">
      <dsp:nvSpPr>
        <dsp:cNvPr id="0" name=""/>
        <dsp:cNvSpPr/>
      </dsp:nvSpPr>
      <dsp:spPr>
        <a:xfrm rot="5400000">
          <a:off x="3252369" y="648825"/>
          <a:ext cx="2612745" cy="2821258"/>
        </a:xfrm>
        <a:prstGeom prst="round2SameRect">
          <a:avLst>
            <a:gd name="adj1" fmla="val 16670"/>
            <a:gd name="adj2" fmla="val 0"/>
          </a:avLst>
        </a:prstGeom>
        <a:solidFill>
          <a:schemeClr val="accent1">
            <a:tint val="50000"/>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0030" tIns="266700" rIns="160020" bIns="266700" numCol="1" spcCol="1270" anchor="t" anchorCtr="0">
          <a:noAutofit/>
        </a:bodyPr>
        <a:lstStyle/>
        <a:p>
          <a:pPr lvl="0" algn="ctr" defTabSz="1866900">
            <a:lnSpc>
              <a:spcPct val="90000"/>
            </a:lnSpc>
            <a:spcBef>
              <a:spcPct val="0"/>
            </a:spcBef>
            <a:spcAft>
              <a:spcPct val="35000"/>
            </a:spcAft>
          </a:pPr>
          <a:r>
            <a:rPr lang="fa-IR" sz="4200" kern="1200" dirty="0" smtClean="0"/>
            <a:t>کنش های فردی</a:t>
          </a:r>
          <a:endParaRPr lang="en-US" sz="4200" kern="1200" dirty="0"/>
        </a:p>
      </dsp:txBody>
      <dsp:txXfrm rot="-5400000">
        <a:off x="3148113" y="880649"/>
        <a:ext cx="2693691" cy="2357611"/>
      </dsp:txXfrm>
    </dsp:sp>
    <dsp:sp modelId="{6B06F3BC-8061-4E9C-ACCD-36ACA7EFA3B1}">
      <dsp:nvSpPr>
        <dsp:cNvPr id="0" name=""/>
        <dsp:cNvSpPr/>
      </dsp:nvSpPr>
      <dsp:spPr>
        <a:xfrm>
          <a:off x="2437333" y="0"/>
          <a:ext cx="1669165" cy="1669084"/>
        </a:xfrm>
        <a:prstGeom prst="circularArrow">
          <a:avLst>
            <a:gd name="adj1" fmla="val 12500"/>
            <a:gd name="adj2" fmla="val 1142322"/>
            <a:gd name="adj3" fmla="val 20457678"/>
            <a:gd name="adj4" fmla="val 10800000"/>
            <a:gd name="adj5" fmla="val 125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C3C1E3-DAF3-4703-8968-908A4E1A3A04}">
      <dsp:nvSpPr>
        <dsp:cNvPr id="0" name=""/>
        <dsp:cNvSpPr/>
      </dsp:nvSpPr>
      <dsp:spPr>
        <a:xfrm rot="10800000">
          <a:off x="2437333" y="2394915"/>
          <a:ext cx="1669165" cy="1669084"/>
        </a:xfrm>
        <a:prstGeom prst="circularArrow">
          <a:avLst>
            <a:gd name="adj1" fmla="val 12500"/>
            <a:gd name="adj2" fmla="val 1142322"/>
            <a:gd name="adj3" fmla="val 20457678"/>
            <a:gd name="adj4" fmla="val 10800000"/>
            <a:gd name="adj5" fmla="val 125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EDD15F-68F9-4000-B0ED-112EE7748ED1}">
      <dsp:nvSpPr>
        <dsp:cNvPr id="0" name=""/>
        <dsp:cNvSpPr/>
      </dsp:nvSpPr>
      <dsp:spPr>
        <a:xfrm rot="10800000">
          <a:off x="3683848" y="171659"/>
          <a:ext cx="2869547" cy="879361"/>
        </a:xfrm>
        <a:prstGeom prst="homePlate">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427" tIns="76200" rIns="142240" bIns="76200" numCol="1" spcCol="1270" anchor="ctr" anchorCtr="0">
          <a:noAutofit/>
        </a:bodyPr>
        <a:lstStyle/>
        <a:p>
          <a:pPr lvl="0" algn="ctr" defTabSz="889000">
            <a:lnSpc>
              <a:spcPct val="90000"/>
            </a:lnSpc>
            <a:spcBef>
              <a:spcPct val="0"/>
            </a:spcBef>
            <a:spcAft>
              <a:spcPct val="35000"/>
            </a:spcAft>
          </a:pPr>
          <a:r>
            <a:rPr lang="fa-IR" sz="2000" kern="1200" dirty="0" smtClean="0"/>
            <a:t>آزادی</a:t>
          </a:r>
          <a:endParaRPr lang="en-US" sz="2000" kern="1200" dirty="0"/>
        </a:p>
      </dsp:txBody>
      <dsp:txXfrm rot="10800000">
        <a:off x="3903688" y="171659"/>
        <a:ext cx="2649707" cy="879361"/>
      </dsp:txXfrm>
    </dsp:sp>
    <dsp:sp modelId="{2F881492-6788-42C3-A76C-B9772BA32241}">
      <dsp:nvSpPr>
        <dsp:cNvPr id="0" name=""/>
        <dsp:cNvSpPr/>
      </dsp:nvSpPr>
      <dsp:spPr>
        <a:xfrm>
          <a:off x="1676204" y="3209"/>
          <a:ext cx="1412152" cy="1216260"/>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7000" r="-17000"/>
          </a:stretch>
        </a:blip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7226BCC-FE63-446C-8E18-BBADA52C293B}">
      <dsp:nvSpPr>
        <dsp:cNvPr id="0" name=""/>
        <dsp:cNvSpPr/>
      </dsp:nvSpPr>
      <dsp:spPr>
        <a:xfrm rot="10800000">
          <a:off x="3506341" y="1570283"/>
          <a:ext cx="3021961" cy="932724"/>
        </a:xfrm>
        <a:prstGeom prst="homePlate">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427" tIns="76200" rIns="142240" bIns="76200" numCol="1" spcCol="1270" anchor="ctr" anchorCtr="0">
          <a:noAutofit/>
        </a:bodyPr>
        <a:lstStyle/>
        <a:p>
          <a:pPr lvl="0" algn="ctr" defTabSz="889000">
            <a:lnSpc>
              <a:spcPct val="90000"/>
            </a:lnSpc>
            <a:spcBef>
              <a:spcPct val="0"/>
            </a:spcBef>
            <a:spcAft>
              <a:spcPct val="35000"/>
            </a:spcAft>
          </a:pPr>
          <a:r>
            <a:rPr lang="fa-IR" sz="2000" kern="1200" dirty="0" smtClean="0"/>
            <a:t>عدالت</a:t>
          </a:r>
          <a:endParaRPr lang="en-US" sz="2000" kern="1200" dirty="0"/>
        </a:p>
      </dsp:txBody>
      <dsp:txXfrm rot="10800000">
        <a:off x="3739522" y="1570283"/>
        <a:ext cx="2788780" cy="932724"/>
      </dsp:txXfrm>
    </dsp:sp>
    <dsp:sp modelId="{E6979CD3-6F63-4A48-982D-F85982208C4F}">
      <dsp:nvSpPr>
        <dsp:cNvPr id="0" name=""/>
        <dsp:cNvSpPr/>
      </dsp:nvSpPr>
      <dsp:spPr>
        <a:xfrm>
          <a:off x="1701297" y="1343637"/>
          <a:ext cx="1159365" cy="1386017"/>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0363AE1-1651-4D25-BC9D-4B1F48C762C7}">
      <dsp:nvSpPr>
        <dsp:cNvPr id="0" name=""/>
        <dsp:cNvSpPr/>
      </dsp:nvSpPr>
      <dsp:spPr>
        <a:xfrm rot="10800000">
          <a:off x="3516886" y="3105886"/>
          <a:ext cx="3104325" cy="800906"/>
        </a:xfrm>
        <a:prstGeom prst="homePlate">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427" tIns="76200" rIns="142240" bIns="76200" numCol="1" spcCol="1270" anchor="ctr" anchorCtr="0">
          <a:noAutofit/>
        </a:bodyPr>
        <a:lstStyle/>
        <a:p>
          <a:pPr lvl="0" algn="ctr" defTabSz="889000">
            <a:lnSpc>
              <a:spcPct val="90000"/>
            </a:lnSpc>
            <a:spcBef>
              <a:spcPct val="0"/>
            </a:spcBef>
            <a:spcAft>
              <a:spcPct val="35000"/>
            </a:spcAft>
          </a:pPr>
          <a:r>
            <a:rPr lang="fa-IR" sz="2000" kern="1200" dirty="0" smtClean="0"/>
            <a:t>حقوق بشر</a:t>
          </a:r>
          <a:endParaRPr lang="en-US" sz="2000" kern="1200" dirty="0"/>
        </a:p>
      </dsp:txBody>
      <dsp:txXfrm rot="10800000">
        <a:off x="3717112" y="3105886"/>
        <a:ext cx="2904099" cy="800906"/>
      </dsp:txXfrm>
    </dsp:sp>
    <dsp:sp modelId="{3C6C74AE-58DA-4B51-BE0D-FFCE722C0835}">
      <dsp:nvSpPr>
        <dsp:cNvPr id="0" name=""/>
        <dsp:cNvSpPr/>
      </dsp:nvSpPr>
      <dsp:spPr>
        <a:xfrm>
          <a:off x="1608388" y="2853822"/>
          <a:ext cx="1448636" cy="1305034"/>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a:stretch>
        </a:blip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4967C1-4B78-439D-B534-F0F11349A487}">
      <dsp:nvSpPr>
        <dsp:cNvPr id="0" name=""/>
        <dsp:cNvSpPr/>
      </dsp:nvSpPr>
      <dsp:spPr>
        <a:xfrm rot="10800000">
          <a:off x="3704168" y="4543939"/>
          <a:ext cx="2869547" cy="906935"/>
        </a:xfrm>
        <a:prstGeom prst="homePlate">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427" tIns="76200" rIns="142240" bIns="76200" numCol="1" spcCol="1270" anchor="ctr" anchorCtr="0">
          <a:noAutofit/>
        </a:bodyPr>
        <a:lstStyle/>
        <a:p>
          <a:pPr lvl="0" algn="ctr" defTabSz="889000">
            <a:lnSpc>
              <a:spcPct val="90000"/>
            </a:lnSpc>
            <a:spcBef>
              <a:spcPct val="0"/>
            </a:spcBef>
            <a:spcAft>
              <a:spcPct val="35000"/>
            </a:spcAft>
          </a:pPr>
          <a:r>
            <a:rPr lang="fa-IR" sz="2000" kern="1200" dirty="0" smtClean="0"/>
            <a:t>فقر</a:t>
          </a:r>
          <a:endParaRPr lang="en-US" sz="2000" kern="1200" dirty="0"/>
        </a:p>
      </dsp:txBody>
      <dsp:txXfrm rot="10800000">
        <a:off x="3930902" y="4543939"/>
        <a:ext cx="2642813" cy="906935"/>
      </dsp:txXfrm>
    </dsp:sp>
    <dsp:sp modelId="{6ABBE689-9C16-4C96-A0A8-4C9584BAA416}">
      <dsp:nvSpPr>
        <dsp:cNvPr id="0" name=""/>
        <dsp:cNvSpPr/>
      </dsp:nvSpPr>
      <dsp:spPr>
        <a:xfrm>
          <a:off x="1655884" y="4283024"/>
          <a:ext cx="1493431" cy="1428765"/>
        </a:xfrm>
        <a:prstGeom prst="ellipse">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17000" r="-17000"/>
          </a:stretch>
        </a:blip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2.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0B4840-374C-4B21-8B4E-82CCF0CBEB65}" type="datetimeFigureOut">
              <a:rPr lang="en-US" smtClean="0"/>
              <a:pPr/>
              <a:t>2/16/2020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0979A6-F0EF-458E-8FFC-D17096E0408D}" type="slidenum">
              <a:rPr lang="en-US" smtClean="0"/>
              <a:pPr/>
              <a:t>‹#›</a:t>
            </a:fld>
            <a:endParaRPr lang="en-US"/>
          </a:p>
        </p:txBody>
      </p:sp>
    </p:spTree>
    <p:extLst>
      <p:ext uri="{BB962C8B-B14F-4D97-AF65-F5344CB8AC3E}">
        <p14:creationId xmlns:p14="http://schemas.microsoft.com/office/powerpoint/2010/main" val="3383105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166769-93FA-4B7C-A0A7-06D623826A46}" type="slidenum">
              <a:rPr lang="en-US" smtClean="0"/>
              <a:pPr/>
              <a:t>12</a:t>
            </a:fld>
            <a:endParaRPr lang="en-US"/>
          </a:p>
        </p:txBody>
      </p:sp>
    </p:spTree>
    <p:extLst>
      <p:ext uri="{BB962C8B-B14F-4D97-AF65-F5344CB8AC3E}">
        <p14:creationId xmlns:p14="http://schemas.microsoft.com/office/powerpoint/2010/main" val="35297479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166769-93FA-4B7C-A0A7-06D623826A46}" type="slidenum">
              <a:rPr lang="en-US" smtClean="0"/>
              <a:pPr/>
              <a:t>47</a:t>
            </a:fld>
            <a:endParaRPr lang="en-US"/>
          </a:p>
        </p:txBody>
      </p:sp>
    </p:spTree>
    <p:extLst>
      <p:ext uri="{BB962C8B-B14F-4D97-AF65-F5344CB8AC3E}">
        <p14:creationId xmlns:p14="http://schemas.microsoft.com/office/powerpoint/2010/main" val="855775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166769-93FA-4B7C-A0A7-06D623826A46}" type="slidenum">
              <a:rPr lang="en-US" smtClean="0"/>
              <a:pPr/>
              <a:t>48</a:t>
            </a:fld>
            <a:endParaRPr lang="en-US"/>
          </a:p>
        </p:txBody>
      </p:sp>
    </p:spTree>
    <p:extLst>
      <p:ext uri="{BB962C8B-B14F-4D97-AF65-F5344CB8AC3E}">
        <p14:creationId xmlns:p14="http://schemas.microsoft.com/office/powerpoint/2010/main" val="1593599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166769-93FA-4B7C-A0A7-06D623826A46}" type="slidenum">
              <a:rPr lang="en-US" smtClean="0"/>
              <a:pPr/>
              <a:t>51</a:t>
            </a:fld>
            <a:endParaRPr lang="en-US"/>
          </a:p>
        </p:txBody>
      </p:sp>
    </p:spTree>
    <p:extLst>
      <p:ext uri="{BB962C8B-B14F-4D97-AF65-F5344CB8AC3E}">
        <p14:creationId xmlns:p14="http://schemas.microsoft.com/office/powerpoint/2010/main" val="25962028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166769-93FA-4B7C-A0A7-06D623826A46}" type="slidenum">
              <a:rPr lang="en-US" smtClean="0"/>
              <a:pPr/>
              <a:t>53</a:t>
            </a:fld>
            <a:endParaRPr lang="en-US"/>
          </a:p>
        </p:txBody>
      </p:sp>
    </p:spTree>
    <p:extLst>
      <p:ext uri="{BB962C8B-B14F-4D97-AF65-F5344CB8AC3E}">
        <p14:creationId xmlns:p14="http://schemas.microsoft.com/office/powerpoint/2010/main" val="3764051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Nazanin" pitchFamily="2" charset="-78"/>
            </a:endParaRPr>
          </a:p>
        </p:txBody>
      </p:sp>
      <p:sp>
        <p:nvSpPr>
          <p:cNvPr id="4" name="Slide Number Placeholder 3"/>
          <p:cNvSpPr>
            <a:spLocks noGrp="1"/>
          </p:cNvSpPr>
          <p:nvPr>
            <p:ph type="sldNum" sz="quarter" idx="10"/>
          </p:nvPr>
        </p:nvSpPr>
        <p:spPr/>
        <p:txBody>
          <a:bodyPr/>
          <a:lstStyle/>
          <a:p>
            <a:fld id="{0F166769-93FA-4B7C-A0A7-06D623826A46}" type="slidenum">
              <a:rPr lang="en-US" smtClean="0"/>
              <a:pPr/>
              <a:t>55</a:t>
            </a:fld>
            <a:endParaRPr lang="en-US"/>
          </a:p>
        </p:txBody>
      </p:sp>
    </p:spTree>
    <p:extLst>
      <p:ext uri="{BB962C8B-B14F-4D97-AF65-F5344CB8AC3E}">
        <p14:creationId xmlns:p14="http://schemas.microsoft.com/office/powerpoint/2010/main" val="1064620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166769-93FA-4B7C-A0A7-06D623826A46}" type="slidenum">
              <a:rPr lang="en-US" smtClean="0"/>
              <a:pPr/>
              <a:t>13</a:t>
            </a:fld>
            <a:endParaRPr lang="en-US"/>
          </a:p>
        </p:txBody>
      </p:sp>
    </p:spTree>
    <p:extLst>
      <p:ext uri="{BB962C8B-B14F-4D97-AF65-F5344CB8AC3E}">
        <p14:creationId xmlns:p14="http://schemas.microsoft.com/office/powerpoint/2010/main" val="2448557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166769-93FA-4B7C-A0A7-06D623826A46}" type="slidenum">
              <a:rPr lang="en-US" smtClean="0"/>
              <a:pPr/>
              <a:t>15</a:t>
            </a:fld>
            <a:endParaRPr lang="en-US"/>
          </a:p>
        </p:txBody>
      </p:sp>
    </p:spTree>
    <p:extLst>
      <p:ext uri="{BB962C8B-B14F-4D97-AF65-F5344CB8AC3E}">
        <p14:creationId xmlns:p14="http://schemas.microsoft.com/office/powerpoint/2010/main" val="1591844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166769-93FA-4B7C-A0A7-06D623826A46}" type="slidenum">
              <a:rPr lang="en-US" smtClean="0"/>
              <a:pPr/>
              <a:t>18</a:t>
            </a:fld>
            <a:endParaRPr lang="en-US"/>
          </a:p>
        </p:txBody>
      </p:sp>
    </p:spTree>
    <p:extLst>
      <p:ext uri="{BB962C8B-B14F-4D97-AF65-F5344CB8AC3E}">
        <p14:creationId xmlns:p14="http://schemas.microsoft.com/office/powerpoint/2010/main" val="3769162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166769-93FA-4B7C-A0A7-06D623826A46}" type="slidenum">
              <a:rPr lang="en-US" smtClean="0"/>
              <a:pPr/>
              <a:t>19</a:t>
            </a:fld>
            <a:endParaRPr lang="en-US"/>
          </a:p>
        </p:txBody>
      </p:sp>
    </p:spTree>
    <p:extLst>
      <p:ext uri="{BB962C8B-B14F-4D97-AF65-F5344CB8AC3E}">
        <p14:creationId xmlns:p14="http://schemas.microsoft.com/office/powerpoint/2010/main" val="496481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166769-93FA-4B7C-A0A7-06D623826A46}" type="slidenum">
              <a:rPr lang="en-US" smtClean="0"/>
              <a:pPr/>
              <a:t>21</a:t>
            </a:fld>
            <a:endParaRPr lang="en-US"/>
          </a:p>
        </p:txBody>
      </p:sp>
    </p:spTree>
    <p:extLst>
      <p:ext uri="{BB962C8B-B14F-4D97-AF65-F5344CB8AC3E}">
        <p14:creationId xmlns:p14="http://schemas.microsoft.com/office/powerpoint/2010/main" val="3364173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pPr algn="r" rtl="1"/>
            <a:r>
              <a:rPr lang="fa-IR" dirty="0" smtClean="0"/>
              <a:t>دین جوامع ابتدایی، آداب و رسوم</a:t>
            </a:r>
            <a:r>
              <a:rPr lang="fa-IR" baseline="0" dirty="0" smtClean="0"/>
              <a:t>،،، </a:t>
            </a:r>
            <a:endParaRPr lang="en-US" dirty="0"/>
          </a:p>
        </p:txBody>
      </p:sp>
      <p:sp>
        <p:nvSpPr>
          <p:cNvPr id="4" name="Slide Number Placeholder 3"/>
          <p:cNvSpPr>
            <a:spLocks noGrp="1"/>
          </p:cNvSpPr>
          <p:nvPr>
            <p:ph type="sldNum" sz="quarter" idx="10"/>
          </p:nvPr>
        </p:nvSpPr>
        <p:spPr/>
        <p:txBody>
          <a:bodyPr/>
          <a:lstStyle/>
          <a:p>
            <a:fld id="{0F166769-93FA-4B7C-A0A7-06D623826A46}" type="slidenum">
              <a:rPr lang="en-US" smtClean="0"/>
              <a:pPr/>
              <a:t>25</a:t>
            </a:fld>
            <a:endParaRPr lang="en-US"/>
          </a:p>
        </p:txBody>
      </p:sp>
    </p:spTree>
    <p:extLst>
      <p:ext uri="{BB962C8B-B14F-4D97-AF65-F5344CB8AC3E}">
        <p14:creationId xmlns:p14="http://schemas.microsoft.com/office/powerpoint/2010/main" val="4099379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166769-93FA-4B7C-A0A7-06D623826A46}" type="slidenum">
              <a:rPr lang="en-US" smtClean="0"/>
              <a:pPr/>
              <a:t>43</a:t>
            </a:fld>
            <a:endParaRPr lang="en-US"/>
          </a:p>
        </p:txBody>
      </p:sp>
    </p:spTree>
    <p:extLst>
      <p:ext uri="{BB962C8B-B14F-4D97-AF65-F5344CB8AC3E}">
        <p14:creationId xmlns:p14="http://schemas.microsoft.com/office/powerpoint/2010/main" val="20028267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166769-93FA-4B7C-A0A7-06D623826A46}" type="slidenum">
              <a:rPr lang="en-US" smtClean="0"/>
              <a:pPr/>
              <a:t>46</a:t>
            </a:fld>
            <a:endParaRPr lang="en-US"/>
          </a:p>
        </p:txBody>
      </p:sp>
    </p:spTree>
    <p:extLst>
      <p:ext uri="{BB962C8B-B14F-4D97-AF65-F5344CB8AC3E}">
        <p14:creationId xmlns:p14="http://schemas.microsoft.com/office/powerpoint/2010/main" val="2744132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0B688338-3768-4234-AA3E-0DF83B05BCCC}" type="datetimeFigureOut">
              <a:rPr lang="fa-IR" smtClean="0"/>
              <a:pPr/>
              <a:t>22/06/1441</a:t>
            </a:fld>
            <a:endParaRPr lang="fa-I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a-I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154087C-D57A-40C8-A333-DE482B3F0122}"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B688338-3768-4234-AA3E-0DF83B05BCCC}" type="datetimeFigureOut">
              <a:rPr lang="fa-IR" smtClean="0"/>
              <a:pPr/>
              <a:t>22/06/1441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D154087C-D57A-40C8-A333-DE482B3F0122}"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0B688338-3768-4234-AA3E-0DF83B05BCCC}" type="datetimeFigureOut">
              <a:rPr lang="fa-IR" smtClean="0"/>
              <a:pPr/>
              <a:t>22/06/1441</a:t>
            </a:fld>
            <a:endParaRPr lang="fa-IR"/>
          </a:p>
        </p:txBody>
      </p:sp>
      <p:sp>
        <p:nvSpPr>
          <p:cNvPr id="5" name="Footer Placeholder 4"/>
          <p:cNvSpPr>
            <a:spLocks noGrp="1"/>
          </p:cNvSpPr>
          <p:nvPr>
            <p:ph type="ftr" sz="quarter" idx="11"/>
          </p:nvPr>
        </p:nvSpPr>
        <p:spPr>
          <a:xfrm>
            <a:off x="457200" y="6556248"/>
            <a:ext cx="3657600" cy="228600"/>
          </a:xfrm>
        </p:spPr>
        <p:txBody>
          <a:bodyPr/>
          <a:lstStyle>
            <a:extLst/>
          </a:lstStyle>
          <a:p>
            <a:endParaRPr lang="fa-I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154087C-D57A-40C8-A333-DE482B3F0122}" type="slidenum">
              <a:rPr lang="fa-IR" smtClean="0"/>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3716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556000" y="6248400"/>
            <a:ext cx="2895600" cy="457200"/>
          </a:xfrm>
        </p:spPr>
        <p:txBody>
          <a:bodyPr/>
          <a:lstStyle>
            <a:lvl1pPr>
              <a:defRPr/>
            </a:lvl1pPr>
          </a:lstStyle>
          <a:p>
            <a:r>
              <a:rPr lang="fa-IR"/>
              <a:t>مژده کيانی - مردادماه 1385</a:t>
            </a:r>
            <a:endParaRPr lang="en-US"/>
          </a:p>
        </p:txBody>
      </p:sp>
      <p:sp>
        <p:nvSpPr>
          <p:cNvPr id="7" name="Slide Number Placeholder 6"/>
          <p:cNvSpPr>
            <a:spLocks noGrp="1"/>
          </p:cNvSpPr>
          <p:nvPr>
            <p:ph type="sldNum" sz="quarter" idx="12"/>
          </p:nvPr>
        </p:nvSpPr>
        <p:spPr>
          <a:xfrm>
            <a:off x="6718300" y="6248400"/>
            <a:ext cx="1905000" cy="457200"/>
          </a:xfrm>
        </p:spPr>
        <p:txBody>
          <a:bodyPr/>
          <a:lstStyle>
            <a:lvl1pPr>
              <a:defRPr/>
            </a:lvl1pPr>
          </a:lstStyle>
          <a:p>
            <a:fld id="{55327BF9-1A8D-4F44-AD48-A8C1FD19372C}" type="slidenum">
              <a:rPr lang="fa-I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B688338-3768-4234-AA3E-0DF83B05BCCC}" type="datetimeFigureOut">
              <a:rPr lang="fa-IR" smtClean="0"/>
              <a:pPr/>
              <a:t>22/06/1441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D154087C-D57A-40C8-A333-DE482B3F0122}"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0B688338-3768-4234-AA3E-0DF83B05BCCC}" type="datetimeFigureOut">
              <a:rPr lang="fa-IR" smtClean="0"/>
              <a:pPr/>
              <a:t>22/06/1441</a:t>
            </a:fld>
            <a:endParaRPr lang="fa-I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a-I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D154087C-D57A-40C8-A333-DE482B3F0122}"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B688338-3768-4234-AA3E-0DF83B05BCCC}" type="datetimeFigureOut">
              <a:rPr lang="fa-IR" smtClean="0"/>
              <a:pPr/>
              <a:t>22/06/1441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D154087C-D57A-40C8-A333-DE482B3F0122}"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B688338-3768-4234-AA3E-0DF83B05BCCC}" type="datetimeFigureOut">
              <a:rPr lang="fa-IR" smtClean="0"/>
              <a:pPr/>
              <a:t>22/06/1441</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D154087C-D57A-40C8-A333-DE482B3F0122}"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B688338-3768-4234-AA3E-0DF83B05BCCC}" type="datetimeFigureOut">
              <a:rPr lang="fa-IR" smtClean="0"/>
              <a:pPr/>
              <a:t>22/06/1441</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D154087C-D57A-40C8-A333-DE482B3F0122}"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0B688338-3768-4234-AA3E-0DF83B05BCCC}" type="datetimeFigureOut">
              <a:rPr lang="fa-IR" smtClean="0"/>
              <a:pPr/>
              <a:t>22/06/1441</a:t>
            </a:fld>
            <a:endParaRPr lang="fa-I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fa-IR"/>
          </a:p>
        </p:txBody>
      </p:sp>
      <p:sp>
        <p:nvSpPr>
          <p:cNvPr id="4" name="Slide Number Placeholder 3"/>
          <p:cNvSpPr>
            <a:spLocks noGrp="1"/>
          </p:cNvSpPr>
          <p:nvPr>
            <p:ph type="sldNum" sz="quarter" idx="12"/>
          </p:nvPr>
        </p:nvSpPr>
        <p:spPr/>
        <p:txBody>
          <a:bodyPr/>
          <a:lstStyle>
            <a:extLst/>
          </a:lstStyle>
          <a:p>
            <a:fld id="{D154087C-D57A-40C8-A333-DE482B3F0122}"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B688338-3768-4234-AA3E-0DF83B05BCCC}" type="datetimeFigureOut">
              <a:rPr lang="fa-IR" smtClean="0"/>
              <a:pPr/>
              <a:t>22/06/1441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D154087C-D57A-40C8-A333-DE482B3F0122}"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0B688338-3768-4234-AA3E-0DF83B05BCCC}" type="datetimeFigureOut">
              <a:rPr lang="fa-IR" smtClean="0"/>
              <a:pPr/>
              <a:t>22/06/1441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D154087C-D57A-40C8-A333-DE482B3F0122}" type="slidenum">
              <a:rPr lang="fa-IR" smtClean="0"/>
              <a:pPr/>
              <a:t>‹#›</a:t>
            </a:fld>
            <a:endParaRPr lang="fa-I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4"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0B688338-3768-4234-AA3E-0DF83B05BCCC}" type="datetimeFigureOut">
              <a:rPr lang="fa-IR" smtClean="0"/>
              <a:pPr/>
              <a:t>22/06/1441</a:t>
            </a:fld>
            <a:endParaRPr lang="fa-I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a-I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154087C-D57A-40C8-A333-DE482B3F0122}"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10.jpeg"/></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fa.wikipedia.org/w/index.php?title=%D8%AC%D9%88%D8%A7%D8%AF_%D8%A2%D8%B1%DB%8C%D9%86%E2%80%8C%D9%85%D9%86%D8%B4&amp;action=edit&amp;section=1" TargetMode="External"/><Relationship Id="rId2" Type="http://schemas.openxmlformats.org/officeDocument/2006/relationships/hyperlink" Target="http://fa.wikipedia.org/wiki/%D8%AC%D9%88%D8%A7%D8%AF_%D8%A2%D8%B1%DB%8C%D9%86%E2%80%8C%D9%85%D9%86%D8%B4#cite_note-7" TargetMode="External"/><Relationship Id="rId1" Type="http://schemas.openxmlformats.org/officeDocument/2006/relationships/slideLayout" Target="../slideLayouts/slideLayout2.xml"/><Relationship Id="rId5" Type="http://schemas.openxmlformats.org/officeDocument/2006/relationships/hyperlink" Target="http://fa.wikipedia.org/wiki/%D8%A2%D8%B3%D8%AA%D8%A7%D9%86_%D9%82%D8%AF%D8%B3_%D8%B1%D8%B6%D9%88%DB%8C" TargetMode="External"/><Relationship Id="rId4" Type="http://schemas.openxmlformats.org/officeDocument/2006/relationships/hyperlink" Target="http://fa.wikipedia.org/wiki/%DA%A9%D9%85%DB%8C%D8%B3%DB%8C%D9%88%D9%86_%D9%81%D8%B1%D9%87%D9%86%DA%AF%DB%8C_%D9%85%D8%AC%D9%84%D8%B3_%D8%B4%D9%88%D8%B1%D8%A7%DB%8C_%D8%A7%D8%B3%D9%84%D8%A7%D9%85%DB%8C"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fa.wikipedia.org/wiki/%D8%B4%D9%88%D8%B1%D8%A7%DB%8C_%D8%B9%D8%A7%D9%84%DB%8C_%D8%A7%D9%86%D9%82%D9%84%D8%A7%D8%A8_%D9%81%D8%B1%D9%87%D9%86%DA%AF%DB%8C" TargetMode="External"/><Relationship Id="rId2" Type="http://schemas.openxmlformats.org/officeDocument/2006/relationships/hyperlink" Target="http://fa.wikipedia.org/w/index.php?title=%D8%AC%D9%88%D8%A7%D8%AF_%D8%A2%D8%B1%DB%8C%D9%86%E2%80%8C%D9%85%D9%86%D8%B4&amp;action=edit&amp;section=2" TargetMode="External"/><Relationship Id="rId1" Type="http://schemas.openxmlformats.org/officeDocument/2006/relationships/slideLayout" Target="../slideLayouts/slideLayout2.xml"/><Relationship Id="rId6" Type="http://schemas.openxmlformats.org/officeDocument/2006/relationships/hyperlink" Target="http://fa.wikipedia.org/wiki/%D8%B1%D9%88%D8%B2%D9%86%D8%A7%D9%85%D9%87_%D9%82%D8%AF%D8%B3" TargetMode="External"/><Relationship Id="rId5" Type="http://schemas.openxmlformats.org/officeDocument/2006/relationships/hyperlink" Target="http://fa.wikipedia.org/w/index.php?title=%D9%BE%DB%8C%D8%A7%D9%85_%D9%85%D8%B4%D9%87%D8%AF&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amp;withJS=MediaWiki:Intro-Welcome-NewUsers.js" TargetMode="External"/><Relationship Id="rId4" Type="http://schemas.openxmlformats.org/officeDocument/2006/relationships/hyperlink" Target="http://fa.wikipedia.org/wiki/%D8%AE%D8%B1%D8%A7%D8%B3%D8%A7%D9%86"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1.gi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package" Target="../embeddings/Microsoft_Word_Document1.doc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:عنوان درس:</a:t>
            </a:r>
            <a:br>
              <a:rPr lang="fa-IR" dirty="0" smtClean="0"/>
            </a:br>
            <a:endParaRPr lang="en-US" dirty="0"/>
          </a:p>
        </p:txBody>
      </p:sp>
      <p:sp>
        <p:nvSpPr>
          <p:cNvPr id="3" name="Content Placeholder 2"/>
          <p:cNvSpPr>
            <a:spLocks noGrp="1"/>
          </p:cNvSpPr>
          <p:nvPr>
            <p:ph idx="1"/>
          </p:nvPr>
        </p:nvSpPr>
        <p:spPr/>
        <p:txBody>
          <a:bodyPr/>
          <a:lstStyle/>
          <a:p>
            <a:pPr lvl="1" algn="ctr"/>
            <a:r>
              <a:rPr lang="fa-IR" sz="5400" dirty="0" smtClean="0"/>
              <a:t>مبانی جامعه شناسی</a:t>
            </a:r>
          </a:p>
          <a:p>
            <a:endParaRPr lang="fa-IR" dirty="0" smtClean="0"/>
          </a:p>
          <a:p>
            <a:endParaRPr lang="fa-IR" dirty="0" smtClean="0"/>
          </a:p>
          <a:p>
            <a:pPr algn="ctr"/>
            <a:r>
              <a:rPr lang="fa-IR" dirty="0" smtClean="0"/>
              <a:t>2واحد درسی</a:t>
            </a:r>
          </a:p>
          <a:p>
            <a:endParaRPr lang="fa-IR" dirty="0" smtClean="0"/>
          </a:p>
          <a:p>
            <a:pPr algn="l"/>
            <a:r>
              <a:rPr lang="fa-IR" dirty="0" smtClean="0"/>
              <a:t>سال تحصیلی 97-96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ctr">
              <a:buNone/>
            </a:pPr>
            <a:r>
              <a:rPr lang="fa-IR" sz="9600" dirty="0" smtClean="0"/>
              <a:t>مفاهیم اولیه ومقدماتی جامعه شناسی  </a:t>
            </a:r>
            <a:endParaRPr lang="en-US" sz="9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چیستی علوم اجتماعی وکاربرد آن</a:t>
            </a:r>
            <a:endParaRPr lang="en-US" dirty="0"/>
          </a:p>
        </p:txBody>
      </p:sp>
      <p:sp>
        <p:nvSpPr>
          <p:cNvPr id="3" name="Content Placeholder 2"/>
          <p:cNvSpPr>
            <a:spLocks noGrp="1"/>
          </p:cNvSpPr>
          <p:nvPr>
            <p:ph idx="1"/>
          </p:nvPr>
        </p:nvSpPr>
        <p:spPr/>
        <p:txBody>
          <a:bodyPr/>
          <a:lstStyle/>
          <a:p>
            <a:r>
              <a:rPr lang="fa-IR" dirty="0" smtClean="0"/>
              <a:t>انسان موجودی اجتماعی است</a:t>
            </a:r>
          </a:p>
          <a:p>
            <a:r>
              <a:rPr lang="fa-IR" dirty="0" smtClean="0"/>
              <a:t>موضوع علوم اجتماعی انسان اجتماعی وپدیده های اجتماعی است</a:t>
            </a:r>
          </a:p>
          <a:p>
            <a:r>
              <a:rPr lang="fa-IR" dirty="0" smtClean="0"/>
              <a:t>تفاوت زندگی اجتماعی انسان وحیوانات:</a:t>
            </a:r>
          </a:p>
          <a:p>
            <a:pPr algn="l"/>
            <a:r>
              <a:rPr lang="fa-IR" dirty="0" smtClean="0"/>
              <a:t>-غریزی بودن وشکل ثابت وعدم وجود خلاقیت</a:t>
            </a:r>
          </a:p>
          <a:p>
            <a:pPr algn="l"/>
            <a:r>
              <a:rPr lang="fa-IR" dirty="0" smtClean="0"/>
              <a:t>-تابع محیط خارج بودن زندگی اجتماعی حیوانات</a:t>
            </a:r>
          </a:p>
          <a:p>
            <a:pPr algn="l"/>
            <a:r>
              <a:rPr lang="fa-IR" dirty="0" smtClean="0"/>
              <a:t>-عدم فرهنگ سازی وتراکم اطلاعات وابتکارات</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044391043"/>
              </p:ext>
            </p:extLst>
          </p:nvPr>
        </p:nvGraphicFramePr>
        <p:xfrm>
          <a:off x="1336431" y="1532930"/>
          <a:ext cx="6541477"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p:cNvSpPr/>
          <p:nvPr/>
        </p:nvSpPr>
        <p:spPr>
          <a:xfrm>
            <a:off x="2173622" y="609600"/>
            <a:ext cx="4344459" cy="923330"/>
          </a:xfrm>
          <a:prstGeom prst="rect">
            <a:avLst/>
          </a:prstGeom>
        </p:spPr>
        <p:txBody>
          <a:bodyPr wrap="none">
            <a:spAutoFit/>
          </a:bodyPr>
          <a:lstStyle/>
          <a:p>
            <a:pPr algn="ctr"/>
            <a:r>
              <a:rPr lang="fa-IR" sz="5400" dirty="0" smtClean="0"/>
              <a:t>دو دسته کنش</a:t>
            </a:r>
            <a:endParaRPr lang="en-US" sz="5400" dirty="0"/>
          </a:p>
        </p:txBody>
      </p:sp>
    </p:spTree>
    <p:extLst>
      <p:ext uri="{BB962C8B-B14F-4D97-AF65-F5344CB8AC3E}">
        <p14:creationId xmlns:p14="http://schemas.microsoft.com/office/powerpoint/2010/main" val="4972970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0112" y="865258"/>
            <a:ext cx="8292534" cy="707886"/>
          </a:xfrm>
          <a:prstGeom prst="rect">
            <a:avLst/>
          </a:prstGeom>
        </p:spPr>
        <p:txBody>
          <a:bodyPr wrap="square">
            <a:spAutoFit/>
          </a:bodyPr>
          <a:lstStyle/>
          <a:p>
            <a:pPr marL="571500" indent="-571500" algn="ctr" rtl="1">
              <a:buBlip>
                <a:blip r:embed="rId3"/>
              </a:buBlip>
            </a:pPr>
            <a:r>
              <a:rPr lang="fa-IR" sz="4000" dirty="0">
                <a:cs typeface="Nazanin" pitchFamily="2" charset="-78"/>
              </a:rPr>
              <a:t>جامعه </a:t>
            </a:r>
            <a:r>
              <a:rPr lang="fa-IR" sz="4000" dirty="0" err="1">
                <a:cs typeface="Nazanin" pitchFamily="2" charset="-78"/>
              </a:rPr>
              <a:t>شناسی</a:t>
            </a:r>
            <a:r>
              <a:rPr lang="fa-IR" sz="4000" dirty="0">
                <a:cs typeface="Nazanin" pitchFamily="2" charset="-78"/>
              </a:rPr>
              <a:t> با </a:t>
            </a:r>
            <a:r>
              <a:rPr lang="fa-IR" sz="4000" dirty="0" err="1">
                <a:cs typeface="Nazanin" pitchFamily="2" charset="-78"/>
              </a:rPr>
              <a:t>کنشهای</a:t>
            </a:r>
            <a:r>
              <a:rPr lang="fa-IR" sz="4000" dirty="0">
                <a:cs typeface="Nazanin" pitchFamily="2" charset="-78"/>
              </a:rPr>
              <a:t> اجتماعی </a:t>
            </a:r>
            <a:r>
              <a:rPr lang="fa-IR" sz="4000" dirty="0" smtClean="0">
                <a:cs typeface="Nazanin" pitchFamily="2" charset="-78"/>
              </a:rPr>
              <a:t>سر و </a:t>
            </a:r>
            <a:r>
              <a:rPr lang="fa-IR" sz="4000" dirty="0">
                <a:cs typeface="Nazanin" pitchFamily="2" charset="-78"/>
              </a:rPr>
              <a:t>کار دارد</a:t>
            </a:r>
            <a:endParaRPr lang="en-US" sz="4000" dirty="0">
              <a:cs typeface="Nazanin" pitchFamily="2" charset="-78"/>
            </a:endParaRPr>
          </a:p>
        </p:txBody>
      </p:sp>
      <p:sp>
        <p:nvSpPr>
          <p:cNvPr id="3" name="Rectangle 2"/>
          <p:cNvSpPr/>
          <p:nvPr/>
        </p:nvSpPr>
        <p:spPr>
          <a:xfrm>
            <a:off x="540496" y="2438401"/>
            <a:ext cx="8088923" cy="1200329"/>
          </a:xfrm>
          <a:prstGeom prst="rect">
            <a:avLst/>
          </a:prstGeom>
        </p:spPr>
        <p:txBody>
          <a:bodyPr wrap="square">
            <a:spAutoFit/>
          </a:bodyPr>
          <a:lstStyle/>
          <a:p>
            <a:pPr marL="571500" indent="-571500" algn="ctr" rtl="1">
              <a:buBlip>
                <a:blip r:embed="rId3"/>
              </a:buBlip>
            </a:pPr>
            <a:r>
              <a:rPr lang="fa-IR" sz="3600" dirty="0" err="1">
                <a:cs typeface="Nazanin" pitchFamily="2" charset="-78"/>
              </a:rPr>
              <a:t>کنشهای</a:t>
            </a:r>
            <a:r>
              <a:rPr lang="fa-IR" sz="3600" dirty="0">
                <a:cs typeface="Nazanin" pitchFamily="2" charset="-78"/>
              </a:rPr>
              <a:t> اجتماعی: آن دست از </a:t>
            </a:r>
            <a:r>
              <a:rPr lang="fa-IR" sz="3600" dirty="0" err="1">
                <a:cs typeface="Nazanin" pitchFamily="2" charset="-78"/>
              </a:rPr>
              <a:t>کنشهای</a:t>
            </a:r>
            <a:r>
              <a:rPr lang="fa-IR" sz="3600" dirty="0">
                <a:cs typeface="Nazanin" pitchFamily="2" charset="-78"/>
              </a:rPr>
              <a:t> انسانی که در ارتباط با دیگران انجام می شوند.</a:t>
            </a:r>
            <a:endParaRPr lang="en-US" sz="3600" dirty="0">
              <a:cs typeface="Nazanin" pitchFamily="2" charset="-78"/>
            </a:endParaRPr>
          </a:p>
        </p:txBody>
      </p:sp>
      <p:sp>
        <p:nvSpPr>
          <p:cNvPr id="4" name="Rectangle 3"/>
          <p:cNvSpPr/>
          <p:nvPr/>
        </p:nvSpPr>
        <p:spPr>
          <a:xfrm>
            <a:off x="570112" y="4352330"/>
            <a:ext cx="8088923" cy="1754326"/>
          </a:xfrm>
          <a:prstGeom prst="rect">
            <a:avLst/>
          </a:prstGeom>
        </p:spPr>
        <p:txBody>
          <a:bodyPr wrap="square">
            <a:spAutoFit/>
          </a:bodyPr>
          <a:lstStyle/>
          <a:p>
            <a:pPr marL="571500" indent="-571500" algn="ctr" rtl="1">
              <a:buBlip>
                <a:blip r:embed="rId3"/>
              </a:buBlip>
            </a:pPr>
            <a:r>
              <a:rPr lang="fa-IR" sz="3600" dirty="0"/>
              <a:t>از آنجا که انسان در یک محیط اجتماعی زندگی می کند، حتی </a:t>
            </a:r>
            <a:r>
              <a:rPr lang="fa-IR" sz="3600" dirty="0" err="1"/>
              <a:t>کنشهای</a:t>
            </a:r>
            <a:r>
              <a:rPr lang="fa-IR" sz="3600" dirty="0"/>
              <a:t> فردی هم دارای یک بعد اجتماعی هستند</a:t>
            </a:r>
            <a:endParaRPr lang="en-US" sz="3600" dirty="0"/>
          </a:p>
        </p:txBody>
      </p:sp>
    </p:spTree>
    <p:extLst>
      <p:ext uri="{BB962C8B-B14F-4D97-AF65-F5344CB8AC3E}">
        <p14:creationId xmlns:p14="http://schemas.microsoft.com/office/powerpoint/2010/main" val="1300603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user\Desktop\کنش انسانی\images (19).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74831" y="4572002"/>
            <a:ext cx="3429000" cy="192087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user\Desktop\کنش انسانی\images (20).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555" y="811213"/>
            <a:ext cx="2378075" cy="2332037"/>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Users\user\Desktop\کنش انسانی\images (17).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5400" y="3733800"/>
            <a:ext cx="2960688" cy="2217738"/>
          </a:xfrm>
          <a:prstGeom prst="rect">
            <a:avLst/>
          </a:prstGeom>
          <a:noFill/>
          <a:extLst>
            <a:ext uri="{909E8E84-426E-40DD-AFC4-6F175D3DCCD1}">
              <a14:hiddenFill xmlns:a14="http://schemas.microsoft.com/office/drawing/2010/main">
                <a:solidFill>
                  <a:srgbClr val="FFFFFF"/>
                </a:solidFill>
              </a14:hiddenFill>
            </a:ext>
          </a:extLst>
        </p:spPr>
      </p:pic>
      <p:pic>
        <p:nvPicPr>
          <p:cNvPr id="3079" name="Picture 7" descr="C:\Users\user\Desktop\کنش انسانی\images (25).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82988" y="2251077"/>
            <a:ext cx="3143250" cy="209232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542628" y="304800"/>
            <a:ext cx="2111475" cy="369332"/>
          </a:xfrm>
          <a:prstGeom prst="rect">
            <a:avLst/>
          </a:prstGeom>
        </p:spPr>
        <p:txBody>
          <a:bodyPr wrap="none">
            <a:spAutoFit/>
          </a:bodyPr>
          <a:lstStyle/>
          <a:p>
            <a:r>
              <a:rPr lang="fa-IR" dirty="0" smtClean="0"/>
              <a:t>کنش های اجتماعی</a:t>
            </a:r>
            <a:endParaRPr lang="en-US" dirty="0"/>
          </a:p>
        </p:txBody>
      </p:sp>
    </p:spTree>
    <p:extLst>
      <p:ext uri="{BB962C8B-B14F-4D97-AF65-F5344CB8AC3E}">
        <p14:creationId xmlns:p14="http://schemas.microsoft.com/office/powerpoint/2010/main" val="21586760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4927" y="657085"/>
            <a:ext cx="8299067" cy="523220"/>
          </a:xfrm>
          <a:prstGeom prst="rect">
            <a:avLst/>
          </a:prstGeom>
        </p:spPr>
        <p:txBody>
          <a:bodyPr wrap="none">
            <a:spAutoFit/>
          </a:bodyPr>
          <a:lstStyle/>
          <a:p>
            <a:pPr algn="ctr"/>
            <a:r>
              <a:rPr lang="fa-IR" sz="2800" dirty="0" smtClean="0"/>
              <a:t>همه</a:t>
            </a:r>
            <a:r>
              <a:rPr lang="fa-IR" sz="2800" baseline="0" dirty="0" smtClean="0"/>
              <a:t> پدیده های اجتماعی پیامد کنش اجتماعی هستند</a:t>
            </a:r>
            <a:endParaRPr lang="en-US" sz="2800" dirty="0"/>
          </a:p>
        </p:txBody>
      </p:sp>
      <p:pic>
        <p:nvPicPr>
          <p:cNvPr id="6146" name="Picture 2" descr="C:\Users\user\Desktop\کنش انسانی\63513968384070718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05400" y="1213339"/>
            <a:ext cx="2883090" cy="2100684"/>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C:\Users\user\Desktop\کنش انسانی\download (9).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06501" y="1221699"/>
            <a:ext cx="3143250" cy="2092325"/>
          </a:xfrm>
          <a:prstGeom prst="rect">
            <a:avLst/>
          </a:prstGeom>
          <a:noFill/>
          <a:extLst>
            <a:ext uri="{909E8E84-426E-40DD-AFC4-6F175D3DCCD1}">
              <a14:hiddenFill xmlns:a14="http://schemas.microsoft.com/office/drawing/2010/main">
                <a:solidFill>
                  <a:srgbClr val="FFFFFF"/>
                </a:solidFill>
              </a14:hiddenFill>
            </a:ext>
          </a:extLst>
        </p:spPr>
      </p:pic>
      <p:pic>
        <p:nvPicPr>
          <p:cNvPr id="6149" name="Picture 5" descr="C:\Users\user\Desktop\کنش انسانی\download (10).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05401" y="3903785"/>
            <a:ext cx="3132138" cy="2103438"/>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C:\Users\user\Desktop\کنش انسانی\bd95e3be96d8290218c46e42d4155f63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82977" y="3925998"/>
            <a:ext cx="3166775" cy="211418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852196" y="3418642"/>
            <a:ext cx="1281120" cy="584775"/>
          </a:xfrm>
          <a:prstGeom prst="rect">
            <a:avLst/>
          </a:prstGeom>
        </p:spPr>
        <p:txBody>
          <a:bodyPr wrap="none">
            <a:spAutoFit/>
          </a:bodyPr>
          <a:lstStyle/>
          <a:p>
            <a:r>
              <a:rPr lang="fa-IR" sz="3200" dirty="0"/>
              <a:t>ترافیک</a:t>
            </a:r>
            <a:endParaRPr lang="en-US" dirty="0"/>
          </a:p>
        </p:txBody>
      </p:sp>
      <p:sp>
        <p:nvSpPr>
          <p:cNvPr id="4" name="Rectangle 3"/>
          <p:cNvSpPr/>
          <p:nvPr/>
        </p:nvSpPr>
        <p:spPr>
          <a:xfrm>
            <a:off x="2369155" y="3431651"/>
            <a:ext cx="737702" cy="523220"/>
          </a:xfrm>
          <a:prstGeom prst="rect">
            <a:avLst/>
          </a:prstGeom>
        </p:spPr>
        <p:txBody>
          <a:bodyPr wrap="none">
            <a:spAutoFit/>
          </a:bodyPr>
          <a:lstStyle/>
          <a:p>
            <a:r>
              <a:rPr lang="fa-IR" sz="2800" dirty="0"/>
              <a:t>بازار</a:t>
            </a:r>
            <a:endParaRPr lang="en-US" sz="2800" dirty="0"/>
          </a:p>
        </p:txBody>
      </p:sp>
      <p:sp>
        <p:nvSpPr>
          <p:cNvPr id="5" name="Rectangle 4"/>
          <p:cNvSpPr/>
          <p:nvPr/>
        </p:nvSpPr>
        <p:spPr>
          <a:xfrm>
            <a:off x="5779847" y="6172201"/>
            <a:ext cx="1189749" cy="646331"/>
          </a:xfrm>
          <a:prstGeom prst="rect">
            <a:avLst/>
          </a:prstGeom>
        </p:spPr>
        <p:txBody>
          <a:bodyPr wrap="none">
            <a:spAutoFit/>
          </a:bodyPr>
          <a:lstStyle/>
          <a:p>
            <a:r>
              <a:rPr lang="fa-IR" sz="3600" dirty="0"/>
              <a:t>ارتش</a:t>
            </a:r>
            <a:endParaRPr lang="en-US" dirty="0"/>
          </a:p>
        </p:txBody>
      </p:sp>
      <p:sp>
        <p:nvSpPr>
          <p:cNvPr id="6" name="Rectangle 5"/>
          <p:cNvSpPr/>
          <p:nvPr/>
        </p:nvSpPr>
        <p:spPr>
          <a:xfrm>
            <a:off x="2128425" y="6172201"/>
            <a:ext cx="1082348" cy="646331"/>
          </a:xfrm>
          <a:prstGeom prst="rect">
            <a:avLst/>
          </a:prstGeom>
        </p:spPr>
        <p:txBody>
          <a:bodyPr wrap="none">
            <a:spAutoFit/>
          </a:bodyPr>
          <a:lstStyle/>
          <a:p>
            <a:r>
              <a:rPr lang="fa-IR" sz="3600" dirty="0"/>
              <a:t>شهر</a:t>
            </a:r>
            <a:endParaRPr lang="en-US" dirty="0"/>
          </a:p>
        </p:txBody>
      </p:sp>
    </p:spTree>
    <p:extLst>
      <p:ext uri="{BB962C8B-B14F-4D97-AF65-F5344CB8AC3E}">
        <p14:creationId xmlns:p14="http://schemas.microsoft.com/office/powerpoint/2010/main" val="29221381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744153965"/>
              </p:ext>
            </p:extLst>
          </p:nvPr>
        </p:nvGraphicFramePr>
        <p:xfrm>
          <a:off x="457200" y="457200"/>
          <a:ext cx="82296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1031850"/>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تقسیم بندی علوم</a:t>
            </a:r>
            <a:endParaRPr lang="en-US" dirty="0"/>
          </a:p>
        </p:txBody>
      </p:sp>
      <p:sp>
        <p:nvSpPr>
          <p:cNvPr id="3" name="Content Placeholder 2"/>
          <p:cNvSpPr>
            <a:spLocks noGrp="1"/>
          </p:cNvSpPr>
          <p:nvPr>
            <p:ph idx="1"/>
          </p:nvPr>
        </p:nvSpPr>
        <p:spPr/>
        <p:txBody>
          <a:bodyPr>
            <a:normAutofit/>
          </a:bodyPr>
          <a:lstStyle/>
          <a:p>
            <a:r>
              <a:rPr lang="fa-IR" sz="2400" dirty="0" smtClean="0"/>
              <a:t>علوم مادی(غیرارگانیک):فیزیک. زمین شناسی.شیمی</a:t>
            </a:r>
          </a:p>
          <a:p>
            <a:endParaRPr lang="fa-IR" sz="2400" dirty="0" smtClean="0"/>
          </a:p>
          <a:p>
            <a:r>
              <a:rPr lang="fa-IR" sz="2400" dirty="0" smtClean="0"/>
              <a:t>علوم حیاتی(ارگانیک):زیست شناسی.جانورشناسی</a:t>
            </a:r>
          </a:p>
          <a:p>
            <a:r>
              <a:rPr lang="fa-IR" sz="2400" dirty="0" smtClean="0"/>
              <a:t>.</a:t>
            </a:r>
          </a:p>
          <a:p>
            <a:r>
              <a:rPr lang="fa-IR" sz="2000" dirty="0" smtClean="0"/>
              <a:t>علوم اجتماعی(فوق ارگانیک):جامعه شناسی.الهیات.جمعیت شناسی.مردم شناسی .روانشناسی.و</a:t>
            </a:r>
            <a:r>
              <a:rPr lang="fa-IR" sz="2400" dirty="0" smtClean="0"/>
              <a:t>....</a:t>
            </a:r>
          </a:p>
          <a:p>
            <a:endParaRPr lang="fa-IR" sz="2400" dirty="0" smtClean="0"/>
          </a:p>
          <a:p>
            <a:r>
              <a:rPr lang="fa-IR" sz="2400" dirty="0" smtClean="0"/>
              <a:t>ازویژگیهای علوم اجتماعی نسبت به سایر علوم نسبیت بیشتر وکلیت کمتر است</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02523" y="754559"/>
            <a:ext cx="3717412" cy="1446550"/>
          </a:xfrm>
          <a:prstGeom prst="rect">
            <a:avLst/>
          </a:prstGeom>
        </p:spPr>
        <p:txBody>
          <a:bodyPr wrap="square">
            <a:spAutoFit/>
          </a:bodyPr>
          <a:lstStyle/>
          <a:p>
            <a:pPr algn="ctr" rtl="1"/>
            <a:r>
              <a:rPr lang="fa-IR" sz="4400" dirty="0" smtClean="0">
                <a:solidFill>
                  <a:schemeClr val="bg2">
                    <a:lumMod val="50000"/>
                  </a:schemeClr>
                </a:solidFill>
              </a:rPr>
              <a:t> شاخه های علوم </a:t>
            </a:r>
            <a:r>
              <a:rPr lang="fa-IR" sz="4400" dirty="0">
                <a:solidFill>
                  <a:schemeClr val="bg2">
                    <a:lumMod val="50000"/>
                  </a:schemeClr>
                </a:solidFill>
              </a:rPr>
              <a:t>اجتماعی</a:t>
            </a:r>
            <a:endParaRPr lang="en-US" sz="4400" dirty="0">
              <a:solidFill>
                <a:schemeClr val="bg2">
                  <a:lumMod val="50000"/>
                </a:schemeClr>
              </a:solidFill>
            </a:endParaRPr>
          </a:p>
        </p:txBody>
      </p:sp>
      <p:sp>
        <p:nvSpPr>
          <p:cNvPr id="3" name="Rectangle 2"/>
          <p:cNvSpPr/>
          <p:nvPr/>
        </p:nvSpPr>
        <p:spPr>
          <a:xfrm>
            <a:off x="5205046" y="1928046"/>
            <a:ext cx="2926487" cy="5632311"/>
          </a:xfrm>
          <a:prstGeom prst="rect">
            <a:avLst/>
          </a:prstGeom>
        </p:spPr>
        <p:txBody>
          <a:bodyPr wrap="square">
            <a:spAutoFit/>
          </a:bodyPr>
          <a:lstStyle/>
          <a:p>
            <a:pPr algn="r" rtl="1"/>
            <a:r>
              <a:rPr lang="fa-IR" sz="3600" dirty="0" smtClean="0">
                <a:solidFill>
                  <a:schemeClr val="accent3">
                    <a:lumMod val="50000"/>
                  </a:schemeClr>
                </a:solidFill>
              </a:rPr>
              <a:t>جامعه </a:t>
            </a:r>
            <a:r>
              <a:rPr lang="fa-IR" sz="3600" dirty="0" err="1">
                <a:solidFill>
                  <a:schemeClr val="accent3">
                    <a:lumMod val="50000"/>
                  </a:schemeClr>
                </a:solidFill>
              </a:rPr>
              <a:t>شناسی</a:t>
            </a:r>
            <a:endParaRPr lang="fa-IR" sz="3600" dirty="0">
              <a:solidFill>
                <a:schemeClr val="accent3">
                  <a:lumMod val="50000"/>
                </a:schemeClr>
              </a:solidFill>
            </a:endParaRPr>
          </a:p>
          <a:p>
            <a:pPr algn="r" rtl="1"/>
            <a:r>
              <a:rPr lang="fa-IR" sz="3600" dirty="0" smtClean="0">
                <a:solidFill>
                  <a:schemeClr val="accent3">
                    <a:lumMod val="75000"/>
                  </a:schemeClr>
                </a:solidFill>
              </a:rPr>
              <a:t>روان </a:t>
            </a:r>
            <a:r>
              <a:rPr lang="fa-IR" sz="3600" dirty="0" err="1" smtClean="0">
                <a:solidFill>
                  <a:schemeClr val="accent3">
                    <a:lumMod val="75000"/>
                  </a:schemeClr>
                </a:solidFill>
              </a:rPr>
              <a:t>شناسی</a:t>
            </a:r>
            <a:r>
              <a:rPr lang="fa-IR" sz="3600" dirty="0" smtClean="0">
                <a:solidFill>
                  <a:schemeClr val="accent3">
                    <a:lumMod val="75000"/>
                  </a:schemeClr>
                </a:solidFill>
              </a:rPr>
              <a:t> </a:t>
            </a:r>
            <a:endParaRPr lang="fa-IR" sz="3600" dirty="0">
              <a:solidFill>
                <a:schemeClr val="accent3">
                  <a:lumMod val="75000"/>
                </a:schemeClr>
              </a:solidFill>
            </a:endParaRPr>
          </a:p>
          <a:p>
            <a:pPr algn="r" rtl="1"/>
            <a:r>
              <a:rPr lang="fa-IR" sz="3600" dirty="0">
                <a:solidFill>
                  <a:schemeClr val="accent3">
                    <a:lumMod val="50000"/>
                  </a:schemeClr>
                </a:solidFill>
              </a:rPr>
              <a:t>سیاست </a:t>
            </a:r>
          </a:p>
          <a:p>
            <a:pPr algn="r" rtl="1"/>
            <a:r>
              <a:rPr lang="fa-IR" sz="3600" dirty="0">
                <a:solidFill>
                  <a:schemeClr val="accent3">
                    <a:lumMod val="75000"/>
                  </a:schemeClr>
                </a:solidFill>
              </a:rPr>
              <a:t>جمعیت </a:t>
            </a:r>
            <a:r>
              <a:rPr lang="fa-IR" sz="3600" dirty="0" err="1" smtClean="0">
                <a:solidFill>
                  <a:schemeClr val="accent3">
                    <a:lumMod val="75000"/>
                  </a:schemeClr>
                </a:solidFill>
              </a:rPr>
              <a:t>شناسی</a:t>
            </a:r>
            <a:endParaRPr lang="fa-IR" sz="3600" dirty="0" smtClean="0">
              <a:solidFill>
                <a:schemeClr val="accent3">
                  <a:lumMod val="75000"/>
                </a:schemeClr>
              </a:solidFill>
            </a:endParaRPr>
          </a:p>
          <a:p>
            <a:pPr algn="r" rtl="1"/>
            <a:r>
              <a:rPr lang="fa-IR" sz="3600" dirty="0" smtClean="0"/>
              <a:t> </a:t>
            </a:r>
            <a:r>
              <a:rPr lang="fa-IR" sz="3600" dirty="0" smtClean="0">
                <a:solidFill>
                  <a:schemeClr val="accent3">
                    <a:lumMod val="50000"/>
                  </a:schemeClr>
                </a:solidFill>
              </a:rPr>
              <a:t>تاریخ</a:t>
            </a:r>
          </a:p>
          <a:p>
            <a:pPr algn="r" rtl="1"/>
            <a:r>
              <a:rPr lang="fa-IR" sz="3600" dirty="0" smtClean="0">
                <a:solidFill>
                  <a:schemeClr val="accent3">
                    <a:lumMod val="75000"/>
                  </a:schemeClr>
                </a:solidFill>
              </a:rPr>
              <a:t>اقتصاد</a:t>
            </a:r>
          </a:p>
          <a:p>
            <a:pPr algn="r" rtl="1"/>
            <a:r>
              <a:rPr lang="fa-IR" sz="3600" dirty="0" smtClean="0">
                <a:solidFill>
                  <a:schemeClr val="accent3">
                    <a:lumMod val="50000"/>
                  </a:schemeClr>
                </a:solidFill>
              </a:rPr>
              <a:t>مردم </a:t>
            </a:r>
            <a:r>
              <a:rPr lang="fa-IR" sz="3600" dirty="0" err="1" smtClean="0">
                <a:solidFill>
                  <a:schemeClr val="accent3">
                    <a:lumMod val="50000"/>
                  </a:schemeClr>
                </a:solidFill>
              </a:rPr>
              <a:t>شناسی</a:t>
            </a:r>
            <a:endParaRPr lang="fa-IR" sz="3600" dirty="0" smtClean="0">
              <a:solidFill>
                <a:schemeClr val="accent3">
                  <a:lumMod val="50000"/>
                </a:schemeClr>
              </a:solidFill>
            </a:endParaRPr>
          </a:p>
          <a:p>
            <a:pPr algn="r" rtl="1"/>
            <a:r>
              <a:rPr lang="fa-IR" sz="3600" dirty="0" smtClean="0">
                <a:solidFill>
                  <a:schemeClr val="accent3">
                    <a:lumMod val="75000"/>
                  </a:schemeClr>
                </a:solidFill>
              </a:rPr>
              <a:t>مشاوره</a:t>
            </a:r>
          </a:p>
        </p:txBody>
      </p:sp>
      <p:sp>
        <p:nvSpPr>
          <p:cNvPr id="4" name="Rectangle 3"/>
          <p:cNvSpPr/>
          <p:nvPr/>
        </p:nvSpPr>
        <p:spPr>
          <a:xfrm>
            <a:off x="844062" y="1928044"/>
            <a:ext cx="3094892" cy="6186309"/>
          </a:xfrm>
          <a:prstGeom prst="rect">
            <a:avLst/>
          </a:prstGeom>
        </p:spPr>
        <p:txBody>
          <a:bodyPr wrap="square">
            <a:spAutoFit/>
          </a:bodyPr>
          <a:lstStyle/>
          <a:p>
            <a:pPr algn="r" rtl="1"/>
            <a:r>
              <a:rPr lang="fa-IR" sz="3600" dirty="0" smtClean="0">
                <a:solidFill>
                  <a:schemeClr val="accent6">
                    <a:lumMod val="75000"/>
                  </a:schemeClr>
                </a:solidFill>
              </a:rPr>
              <a:t>روانشناسی اجتماعی</a:t>
            </a:r>
          </a:p>
          <a:p>
            <a:pPr algn="r" rtl="1"/>
            <a:r>
              <a:rPr lang="fa-IR" sz="3600" dirty="0">
                <a:solidFill>
                  <a:schemeClr val="accent6">
                    <a:lumMod val="50000"/>
                  </a:schemeClr>
                </a:solidFill>
              </a:rPr>
              <a:t>باستان </a:t>
            </a:r>
            <a:r>
              <a:rPr lang="fa-IR" sz="3600" dirty="0" err="1">
                <a:solidFill>
                  <a:schemeClr val="accent6">
                    <a:lumMod val="50000"/>
                  </a:schemeClr>
                </a:solidFill>
              </a:rPr>
              <a:t>شناسی</a:t>
            </a:r>
            <a:endParaRPr lang="fa-IR" sz="3600" dirty="0">
              <a:solidFill>
                <a:schemeClr val="accent6">
                  <a:lumMod val="50000"/>
                </a:schemeClr>
              </a:solidFill>
            </a:endParaRPr>
          </a:p>
          <a:p>
            <a:pPr algn="r" rtl="1"/>
            <a:r>
              <a:rPr lang="fa-IR" sz="3600" dirty="0">
                <a:solidFill>
                  <a:schemeClr val="accent6">
                    <a:lumMod val="75000"/>
                  </a:schemeClr>
                </a:solidFill>
              </a:rPr>
              <a:t>ادبیات</a:t>
            </a:r>
          </a:p>
          <a:p>
            <a:pPr algn="r" rtl="1"/>
            <a:r>
              <a:rPr lang="fa-IR" sz="3600" dirty="0">
                <a:solidFill>
                  <a:schemeClr val="accent6">
                    <a:lumMod val="50000"/>
                  </a:schemeClr>
                </a:solidFill>
              </a:rPr>
              <a:t>جغرافیای </a:t>
            </a:r>
            <a:r>
              <a:rPr lang="fa-IR" sz="3600" dirty="0" smtClean="0">
                <a:solidFill>
                  <a:schemeClr val="accent6">
                    <a:lumMod val="50000"/>
                  </a:schemeClr>
                </a:solidFill>
              </a:rPr>
              <a:t>انسانی</a:t>
            </a:r>
          </a:p>
          <a:p>
            <a:pPr algn="r" rtl="1"/>
            <a:r>
              <a:rPr lang="fa-IR" sz="3600" dirty="0" smtClean="0">
                <a:solidFill>
                  <a:schemeClr val="accent6">
                    <a:lumMod val="75000"/>
                  </a:schemeClr>
                </a:solidFill>
              </a:rPr>
              <a:t>مدیریت</a:t>
            </a:r>
          </a:p>
          <a:p>
            <a:pPr algn="r" rtl="1"/>
            <a:r>
              <a:rPr lang="fa-IR" sz="3600" dirty="0" smtClean="0">
                <a:solidFill>
                  <a:schemeClr val="accent6">
                    <a:lumMod val="50000"/>
                  </a:schemeClr>
                </a:solidFill>
              </a:rPr>
              <a:t>زبان </a:t>
            </a:r>
            <a:r>
              <a:rPr lang="fa-IR" sz="3600" dirty="0" err="1" smtClean="0">
                <a:solidFill>
                  <a:schemeClr val="accent6">
                    <a:lumMod val="50000"/>
                  </a:schemeClr>
                </a:solidFill>
              </a:rPr>
              <a:t>شناسی</a:t>
            </a:r>
            <a:endParaRPr lang="fa-IR" sz="3600" dirty="0" smtClean="0">
              <a:solidFill>
                <a:schemeClr val="accent6">
                  <a:lumMod val="50000"/>
                </a:schemeClr>
              </a:solidFill>
            </a:endParaRPr>
          </a:p>
          <a:p>
            <a:pPr algn="r" rtl="1"/>
            <a:r>
              <a:rPr lang="fa-IR" sz="3600" dirty="0" smtClean="0">
                <a:solidFill>
                  <a:schemeClr val="accent6">
                    <a:lumMod val="75000"/>
                  </a:schemeClr>
                </a:solidFill>
              </a:rPr>
              <a:t>ارتباطات اجتماعی</a:t>
            </a:r>
            <a:endParaRPr lang="en-US" sz="3600" dirty="0">
              <a:solidFill>
                <a:schemeClr val="accent6">
                  <a:lumMod val="75000"/>
                </a:schemeClr>
              </a:solidFill>
            </a:endParaRPr>
          </a:p>
        </p:txBody>
      </p:sp>
    </p:spTree>
    <p:extLst>
      <p:ext uri="{BB962C8B-B14F-4D97-AF65-F5344CB8AC3E}">
        <p14:creationId xmlns:p14="http://schemas.microsoft.com/office/powerpoint/2010/main" val="34591870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68561" y="1588168"/>
            <a:ext cx="9240089" cy="1323439"/>
          </a:xfrm>
          <a:prstGeom prst="rect">
            <a:avLst/>
          </a:prstGeom>
          <a:noFill/>
        </p:spPr>
        <p:txBody>
          <a:bodyPr wrap="square" rtlCol="0">
            <a:spAutoFit/>
          </a:bodyPr>
          <a:lstStyle/>
          <a:p>
            <a:r>
              <a:rPr lang="fa-IR" sz="4000" dirty="0" smtClean="0"/>
              <a:t>علوم اجتماعی بخشی از علوم انسانی هستند</a:t>
            </a:r>
            <a:endParaRPr lang="en-US" sz="4000" dirty="0"/>
          </a:p>
        </p:txBody>
      </p:sp>
      <p:sp>
        <p:nvSpPr>
          <p:cNvPr id="11" name="Rectangle 10"/>
          <p:cNvSpPr/>
          <p:nvPr/>
        </p:nvSpPr>
        <p:spPr>
          <a:xfrm>
            <a:off x="-1764704" y="574829"/>
            <a:ext cx="10009112" cy="1200329"/>
          </a:xfrm>
          <a:prstGeom prst="rect">
            <a:avLst/>
          </a:prstGeom>
        </p:spPr>
        <p:txBody>
          <a:bodyPr wrap="square">
            <a:spAutoFit/>
          </a:bodyPr>
          <a:lstStyle/>
          <a:p>
            <a:r>
              <a:rPr lang="fa-IR" sz="3600" dirty="0" smtClean="0"/>
              <a:t>کنش های اجتماعی بخشی از کنش های انسانی هستند</a:t>
            </a:r>
            <a:endParaRPr lang="en-US" sz="3600" dirty="0"/>
          </a:p>
        </p:txBody>
      </p:sp>
      <p:sp>
        <p:nvSpPr>
          <p:cNvPr id="2" name="Oval 1"/>
          <p:cNvSpPr/>
          <p:nvPr/>
        </p:nvSpPr>
        <p:spPr>
          <a:xfrm>
            <a:off x="332972" y="2719963"/>
            <a:ext cx="3586242" cy="3758656"/>
          </a:xfrm>
          <a:prstGeom prst="ellipse">
            <a:avLst/>
          </a:prstGeom>
          <a:gradFill>
            <a:gsLst>
              <a:gs pos="0">
                <a:srgbClr val="FFCC11"/>
              </a:gs>
              <a:gs pos="100000">
                <a:srgbClr val="FFF9D7"/>
              </a:gs>
            </a:gsLst>
            <a:lin ang="8100000" scaled="0"/>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p:cNvSpPr/>
          <p:nvPr/>
        </p:nvSpPr>
        <p:spPr>
          <a:xfrm>
            <a:off x="779792" y="3359714"/>
            <a:ext cx="2809222" cy="2944280"/>
          </a:xfrm>
          <a:prstGeom prst="ellipse">
            <a:avLst/>
          </a:prstGeom>
          <a:blipFill>
            <a:blip r:embed="rId3"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800" dirty="0" smtClean="0"/>
              <a:t>کنش اجتماعی</a:t>
            </a:r>
            <a:endParaRPr lang="en-US" sz="4800" dirty="0"/>
          </a:p>
        </p:txBody>
      </p:sp>
      <p:sp>
        <p:nvSpPr>
          <p:cNvPr id="15" name="Oval 14"/>
          <p:cNvSpPr/>
          <p:nvPr/>
        </p:nvSpPr>
        <p:spPr>
          <a:xfrm>
            <a:off x="4526796" y="2731532"/>
            <a:ext cx="3589810" cy="3758656"/>
          </a:xfrm>
          <a:prstGeom prst="ellipse">
            <a:avLst/>
          </a:prstGeom>
          <a:gradFill>
            <a:gsLst>
              <a:gs pos="0">
                <a:srgbClr val="FFCC11"/>
              </a:gs>
              <a:gs pos="100000">
                <a:srgbClr val="FFF9D7"/>
              </a:gs>
            </a:gsLst>
            <a:lin ang="8100000" scaled="0"/>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p:cNvSpPr/>
          <p:nvPr/>
        </p:nvSpPr>
        <p:spPr>
          <a:xfrm>
            <a:off x="4893131" y="3334136"/>
            <a:ext cx="2812019" cy="2944281"/>
          </a:xfrm>
          <a:prstGeom prst="ellipse">
            <a:avLst/>
          </a:prstGeom>
          <a:blipFill>
            <a:blip r:embed="rId3"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800" dirty="0" smtClean="0"/>
              <a:t>علوم اجتماعی</a:t>
            </a:r>
            <a:endParaRPr lang="en-US" sz="4800" dirty="0"/>
          </a:p>
        </p:txBody>
      </p:sp>
      <p:sp>
        <p:nvSpPr>
          <p:cNvPr id="13" name="TextBox 12"/>
          <p:cNvSpPr txBox="1"/>
          <p:nvPr/>
        </p:nvSpPr>
        <p:spPr>
          <a:xfrm>
            <a:off x="4413038" y="2805716"/>
            <a:ext cx="2980303" cy="707886"/>
          </a:xfrm>
          <a:prstGeom prst="rect">
            <a:avLst/>
          </a:prstGeom>
          <a:noFill/>
        </p:spPr>
        <p:txBody>
          <a:bodyPr wrap="none" rtlCol="0">
            <a:spAutoFit/>
          </a:bodyPr>
          <a:lstStyle/>
          <a:p>
            <a:r>
              <a:rPr lang="fa-IR" sz="4000" dirty="0" smtClean="0"/>
              <a:t>علوم انسانی</a:t>
            </a:r>
            <a:endParaRPr lang="en-US" sz="4000" dirty="0"/>
          </a:p>
        </p:txBody>
      </p:sp>
      <p:sp>
        <p:nvSpPr>
          <p:cNvPr id="18" name="TextBox 17"/>
          <p:cNvSpPr txBox="1"/>
          <p:nvPr/>
        </p:nvSpPr>
        <p:spPr>
          <a:xfrm>
            <a:off x="108465" y="2805716"/>
            <a:ext cx="3055645" cy="707886"/>
          </a:xfrm>
          <a:prstGeom prst="rect">
            <a:avLst/>
          </a:prstGeom>
          <a:noFill/>
        </p:spPr>
        <p:txBody>
          <a:bodyPr wrap="none" rtlCol="0">
            <a:spAutoFit/>
          </a:bodyPr>
          <a:lstStyle/>
          <a:p>
            <a:r>
              <a:rPr lang="fa-IR" sz="4000" dirty="0" smtClean="0"/>
              <a:t>کنش انسانی</a:t>
            </a:r>
            <a:endParaRPr lang="en-US" sz="4000" dirty="0"/>
          </a:p>
        </p:txBody>
      </p:sp>
    </p:spTree>
    <p:extLst>
      <p:ext uri="{BB962C8B-B14F-4D97-AF65-F5344CB8AC3E}">
        <p14:creationId xmlns:p14="http://schemas.microsoft.com/office/powerpoint/2010/main" val="1391115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animEffect transition="in" filter="fade">
                                      <p:cBhvr>
                                        <p:cTn id="21" dur="500"/>
                                        <p:tgtEl>
                                          <p:spTgt spid="10">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animBg="1"/>
      <p:bldP spid="3" grpId="0" animBg="1"/>
      <p:bldP spid="15" grpId="0" animBg="1"/>
      <p:bldP spid="16" grpId="0" animBg="1"/>
      <p:bldP spid="13"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p>
        </p:txBody>
      </p:sp>
      <p:sp>
        <p:nvSpPr>
          <p:cNvPr id="3" name="Content Placeholder 2"/>
          <p:cNvSpPr>
            <a:spLocks noGrp="1"/>
          </p:cNvSpPr>
          <p:nvPr>
            <p:ph idx="1"/>
          </p:nvPr>
        </p:nvSpPr>
        <p:spPr/>
        <p:txBody>
          <a:bodyPr>
            <a:normAutofit/>
          </a:bodyPr>
          <a:lstStyle/>
          <a:p>
            <a:pPr lvl="2"/>
            <a:r>
              <a:rPr lang="fa-IR" sz="3600" dirty="0" smtClean="0"/>
              <a:t>معارفه وآشنایی:</a:t>
            </a:r>
          </a:p>
          <a:p>
            <a:pPr lvl="2"/>
            <a:r>
              <a:rPr lang="fa-IR" sz="5400" dirty="0" smtClean="0"/>
              <a:t>جواد آرین منش</a:t>
            </a:r>
          </a:p>
          <a:p>
            <a:pPr lvl="2"/>
            <a:r>
              <a:rPr lang="fa-IR" sz="4800" dirty="0" smtClean="0"/>
              <a:t>عنوان درس:</a:t>
            </a:r>
          </a:p>
          <a:p>
            <a:pPr lvl="2"/>
            <a:r>
              <a:rPr lang="fa-IR" sz="4800" dirty="0" smtClean="0"/>
              <a:t>مبانی جامعه شناسی</a:t>
            </a:r>
          </a:p>
          <a:p>
            <a:pPr lvl="2">
              <a:buNone/>
            </a:pPr>
            <a:endParaRPr lang="en-US" sz="4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7543800" cy="6247864"/>
          </a:xfrm>
          <a:prstGeom prst="rect">
            <a:avLst/>
          </a:prstGeom>
        </p:spPr>
        <p:txBody>
          <a:bodyPr wrap="square">
            <a:spAutoFit/>
          </a:bodyPr>
          <a:lstStyle/>
          <a:p>
            <a:pPr algn="ctr" rtl="1"/>
            <a:r>
              <a:rPr lang="fa-IR" sz="4000" dirty="0" smtClean="0">
                <a:solidFill>
                  <a:schemeClr val="bg2">
                    <a:lumMod val="50000"/>
                  </a:schemeClr>
                </a:solidFill>
              </a:rPr>
              <a:t>علوم اجتماعی</a:t>
            </a:r>
          </a:p>
          <a:p>
            <a:pPr algn="ctr" rtl="1"/>
            <a:endParaRPr lang="fa-IR" sz="4000" dirty="0"/>
          </a:p>
          <a:p>
            <a:pPr algn="ctr" rtl="1"/>
            <a:endParaRPr lang="fa-IR" sz="4000" dirty="0" smtClean="0"/>
          </a:p>
          <a:p>
            <a:pPr algn="ctr" rtl="1"/>
            <a:r>
              <a:rPr lang="fa-IR" sz="4000" dirty="0" smtClean="0">
                <a:solidFill>
                  <a:srgbClr val="C00000"/>
                </a:solidFill>
              </a:rPr>
              <a:t>شناخت کنش های اجتماعی و پیامدهای آن</a:t>
            </a:r>
          </a:p>
          <a:p>
            <a:pPr algn="ctr" rtl="1"/>
            <a:endParaRPr lang="fa-IR" sz="4000" dirty="0"/>
          </a:p>
          <a:p>
            <a:pPr algn="ctr" rtl="1"/>
            <a:r>
              <a:rPr lang="fa-IR" sz="4000" dirty="0" smtClean="0"/>
              <a:t>و</a:t>
            </a:r>
          </a:p>
          <a:p>
            <a:pPr algn="ctr" rtl="1"/>
            <a:endParaRPr lang="fa-IR" sz="4000" dirty="0" smtClean="0"/>
          </a:p>
          <a:p>
            <a:pPr algn="ctr" rtl="1"/>
            <a:r>
              <a:rPr lang="fa-IR" sz="4000" dirty="0" smtClean="0">
                <a:solidFill>
                  <a:srgbClr val="FF0000"/>
                </a:solidFill>
              </a:rPr>
              <a:t>علم به پدیده ها و واقعیت های اجتماعی </a:t>
            </a:r>
            <a:endParaRPr lang="en-US" sz="4000" dirty="0">
              <a:solidFill>
                <a:srgbClr val="FF0000"/>
              </a:solidFill>
            </a:endParaRPr>
          </a:p>
        </p:txBody>
      </p:sp>
    </p:spTree>
    <p:extLst>
      <p:ext uri="{BB962C8B-B14F-4D97-AF65-F5344CB8AC3E}">
        <p14:creationId xmlns:p14="http://schemas.microsoft.com/office/powerpoint/2010/main" val="407421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2362200" y="1371600"/>
            <a:ext cx="4572000" cy="27432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400" dirty="0" smtClean="0">
                <a:solidFill>
                  <a:srgbClr val="FF0000"/>
                </a:solidFill>
              </a:rPr>
              <a:t>علوم اجتماعی</a:t>
            </a:r>
            <a:endParaRPr lang="en-US" sz="4400" dirty="0">
              <a:solidFill>
                <a:srgbClr val="FF0000"/>
              </a:solidFill>
            </a:endParaRPr>
          </a:p>
        </p:txBody>
      </p:sp>
      <p:sp>
        <p:nvSpPr>
          <p:cNvPr id="3" name="Oval 2"/>
          <p:cNvSpPr/>
          <p:nvPr/>
        </p:nvSpPr>
        <p:spPr>
          <a:xfrm>
            <a:off x="1551710" y="2604655"/>
            <a:ext cx="125383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روان </a:t>
            </a:r>
            <a:r>
              <a:rPr lang="fa-IR" dirty="0" err="1" smtClean="0"/>
              <a:t>شناسی</a:t>
            </a:r>
            <a:endParaRPr lang="en-US" dirty="0"/>
          </a:p>
        </p:txBody>
      </p:sp>
      <p:sp>
        <p:nvSpPr>
          <p:cNvPr id="4" name="Oval 3"/>
          <p:cNvSpPr/>
          <p:nvPr/>
        </p:nvSpPr>
        <p:spPr>
          <a:xfrm>
            <a:off x="2438400" y="3352800"/>
            <a:ext cx="1219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سیاست</a:t>
            </a:r>
            <a:endParaRPr lang="en-US" dirty="0"/>
          </a:p>
        </p:txBody>
      </p:sp>
      <p:sp>
        <p:nvSpPr>
          <p:cNvPr id="5" name="Oval 4"/>
          <p:cNvSpPr/>
          <p:nvPr/>
        </p:nvSpPr>
        <p:spPr>
          <a:xfrm>
            <a:off x="3311236" y="3837709"/>
            <a:ext cx="1219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اقتصاد</a:t>
            </a:r>
            <a:endParaRPr lang="en-US" dirty="0"/>
          </a:p>
        </p:txBody>
      </p:sp>
      <p:sp>
        <p:nvSpPr>
          <p:cNvPr id="6" name="Oval 5"/>
          <p:cNvSpPr/>
          <p:nvPr/>
        </p:nvSpPr>
        <p:spPr>
          <a:xfrm>
            <a:off x="4495801" y="3810000"/>
            <a:ext cx="125383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مردم </a:t>
            </a:r>
            <a:r>
              <a:rPr lang="fa-IR" dirty="0" err="1" smtClean="0"/>
              <a:t>شناسی</a:t>
            </a:r>
            <a:endParaRPr lang="en-US" dirty="0"/>
          </a:p>
        </p:txBody>
      </p:sp>
      <p:sp>
        <p:nvSpPr>
          <p:cNvPr id="7" name="Oval 6"/>
          <p:cNvSpPr/>
          <p:nvPr/>
        </p:nvSpPr>
        <p:spPr>
          <a:xfrm>
            <a:off x="5638800" y="3519055"/>
            <a:ext cx="1295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جامعه </a:t>
            </a:r>
            <a:r>
              <a:rPr lang="fa-IR" dirty="0" err="1" smtClean="0"/>
              <a:t>شناسی</a:t>
            </a:r>
            <a:endParaRPr lang="en-US" dirty="0"/>
          </a:p>
        </p:txBody>
      </p:sp>
      <p:sp>
        <p:nvSpPr>
          <p:cNvPr id="8" name="Oval 7"/>
          <p:cNvSpPr/>
          <p:nvPr/>
        </p:nvSpPr>
        <p:spPr>
          <a:xfrm>
            <a:off x="6400800" y="2743200"/>
            <a:ext cx="1323109"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باستان </a:t>
            </a:r>
            <a:r>
              <a:rPr lang="fa-IR" dirty="0" err="1" smtClean="0"/>
              <a:t>شناسی</a:t>
            </a:r>
            <a:endParaRPr lang="en-US" dirty="0"/>
          </a:p>
        </p:txBody>
      </p:sp>
      <p:sp>
        <p:nvSpPr>
          <p:cNvPr id="9" name="Oval 8"/>
          <p:cNvSpPr/>
          <p:nvPr/>
        </p:nvSpPr>
        <p:spPr>
          <a:xfrm>
            <a:off x="5410200" y="4475019"/>
            <a:ext cx="15240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تاریخ</a:t>
            </a:r>
            <a:endParaRPr lang="en-US" dirty="0"/>
          </a:p>
        </p:txBody>
      </p:sp>
      <p:sp>
        <p:nvSpPr>
          <p:cNvPr id="10" name="Oval 9"/>
          <p:cNvSpPr/>
          <p:nvPr/>
        </p:nvSpPr>
        <p:spPr>
          <a:xfrm>
            <a:off x="1219200" y="3657600"/>
            <a:ext cx="1246909"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مدیریت</a:t>
            </a:r>
            <a:endParaRPr lang="en-US" dirty="0"/>
          </a:p>
        </p:txBody>
      </p:sp>
      <p:sp>
        <p:nvSpPr>
          <p:cNvPr id="11" name="Oval 10"/>
          <p:cNvSpPr/>
          <p:nvPr/>
        </p:nvSpPr>
        <p:spPr>
          <a:xfrm>
            <a:off x="2396837" y="4433455"/>
            <a:ext cx="133523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زبان </a:t>
            </a:r>
            <a:r>
              <a:rPr lang="fa-IR" dirty="0" err="1" smtClean="0"/>
              <a:t>شناسی</a:t>
            </a:r>
            <a:endParaRPr lang="en-US" dirty="0"/>
          </a:p>
        </p:txBody>
      </p:sp>
      <p:sp>
        <p:nvSpPr>
          <p:cNvPr id="12" name="Oval 11"/>
          <p:cNvSpPr/>
          <p:nvPr/>
        </p:nvSpPr>
        <p:spPr>
          <a:xfrm>
            <a:off x="3835978" y="4710545"/>
            <a:ext cx="1388919"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جغرافیای انسانی</a:t>
            </a:r>
            <a:endParaRPr lang="en-US" dirty="0"/>
          </a:p>
        </p:txBody>
      </p:sp>
      <p:sp>
        <p:nvSpPr>
          <p:cNvPr id="13" name="Oval 12"/>
          <p:cNvSpPr/>
          <p:nvPr/>
        </p:nvSpPr>
        <p:spPr>
          <a:xfrm>
            <a:off x="6934200" y="3772082"/>
            <a:ext cx="14478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روان </a:t>
            </a:r>
            <a:r>
              <a:rPr lang="fa-IR" dirty="0" err="1" smtClean="0"/>
              <a:t>شناسی</a:t>
            </a:r>
            <a:r>
              <a:rPr lang="fa-IR" dirty="0" smtClean="0"/>
              <a:t> اجتماعی</a:t>
            </a:r>
            <a:endParaRPr lang="en-US" dirty="0"/>
          </a:p>
        </p:txBody>
      </p:sp>
      <p:sp>
        <p:nvSpPr>
          <p:cNvPr id="14" name="Oval 13"/>
          <p:cNvSpPr/>
          <p:nvPr/>
        </p:nvSpPr>
        <p:spPr>
          <a:xfrm>
            <a:off x="257909" y="2767263"/>
            <a:ext cx="1246909"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انسان </a:t>
            </a:r>
            <a:r>
              <a:rPr lang="fa-IR" dirty="0" err="1" smtClean="0"/>
              <a:t>شناسی</a:t>
            </a:r>
            <a:endParaRPr lang="en-US" dirty="0"/>
          </a:p>
        </p:txBody>
      </p:sp>
      <p:sp>
        <p:nvSpPr>
          <p:cNvPr id="15" name="Oval 14"/>
          <p:cNvSpPr/>
          <p:nvPr/>
        </p:nvSpPr>
        <p:spPr>
          <a:xfrm>
            <a:off x="7758546" y="2438400"/>
            <a:ext cx="1246909"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علوم ارتباطات</a:t>
            </a:r>
            <a:endParaRPr lang="en-US" dirty="0"/>
          </a:p>
        </p:txBody>
      </p:sp>
    </p:spTree>
    <p:extLst>
      <p:ext uri="{BB962C8B-B14F-4D97-AF65-F5344CB8AC3E}">
        <p14:creationId xmlns:p14="http://schemas.microsoft.com/office/powerpoint/2010/main" val="2474896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39752" y="188640"/>
            <a:ext cx="6444208" cy="1256184"/>
          </a:xfrm>
        </p:spPr>
        <p:txBody>
          <a:bodyPr/>
          <a:lstStyle/>
          <a:p>
            <a:r>
              <a:rPr lang="fa-IR" sz="3600" dirty="0" smtClean="0"/>
              <a:t>فایده وکاربرد جامعه شناسی</a:t>
            </a:r>
            <a:endParaRPr lang="en-US" sz="3600" dirty="0"/>
          </a:p>
        </p:txBody>
      </p:sp>
      <p:sp>
        <p:nvSpPr>
          <p:cNvPr id="3" name="Subtitle 2"/>
          <p:cNvSpPr>
            <a:spLocks noGrp="1"/>
          </p:cNvSpPr>
          <p:nvPr>
            <p:ph type="subTitle" idx="1"/>
          </p:nvPr>
        </p:nvSpPr>
        <p:spPr>
          <a:xfrm>
            <a:off x="1600200" y="1981200"/>
            <a:ext cx="7364288" cy="4572000"/>
          </a:xfrm>
        </p:spPr>
        <p:txBody>
          <a:bodyPr>
            <a:normAutofit fontScale="25000" lnSpcReduction="20000"/>
          </a:bodyPr>
          <a:lstStyle/>
          <a:p>
            <a:pPr algn="r"/>
            <a:endParaRPr lang="fa-IR" dirty="0" smtClean="0"/>
          </a:p>
          <a:p>
            <a:pPr algn="r"/>
            <a:r>
              <a:rPr lang="fa-IR" sz="12800" dirty="0" smtClean="0"/>
              <a:t>.- شناخت علمی نسبت به مسایل اجتماعی</a:t>
            </a:r>
          </a:p>
          <a:p>
            <a:pPr algn="r"/>
            <a:r>
              <a:rPr lang="fa-IR" sz="12800" dirty="0" smtClean="0"/>
              <a:t> .- حل مشکلات اجتماعی (حاشیه نشینی.بیکاری.مسایل جوانان.طلاق.اعتیاد.و...</a:t>
            </a:r>
          </a:p>
          <a:p>
            <a:pPr algn="r"/>
            <a:endParaRPr lang="fa-IR" sz="12800" dirty="0" smtClean="0"/>
          </a:p>
          <a:p>
            <a:pPr algn="r"/>
            <a:r>
              <a:rPr lang="fa-IR" sz="12800" dirty="0" smtClean="0"/>
              <a:t>.- آینده نگری وبرنامه ریزی برای آینده کشور(جمعیت آینده.ترکیب آن ونیازها.بهداشت. آموزش وپرورش و...</a:t>
            </a:r>
            <a:endParaRPr lang="fa-IR" sz="2600" dirty="0" smtClean="0"/>
          </a:p>
          <a:p>
            <a:pPr algn="r"/>
            <a:endParaRPr lang="en-US" sz="2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85800" y="841375"/>
            <a:ext cx="6626225" cy="911225"/>
          </a:xfrm>
        </p:spPr>
        <p:txBody>
          <a:bodyPr>
            <a:normAutofit fontScale="90000"/>
          </a:bodyPr>
          <a:lstStyle/>
          <a:p>
            <a:r>
              <a:rPr lang="fa-IR">
                <a:cs typeface="Lotus" pitchFamily="2" charset="-78"/>
              </a:rPr>
              <a:t/>
            </a:r>
            <a:br>
              <a:rPr lang="fa-IR">
                <a:cs typeface="Lotus" pitchFamily="2" charset="-78"/>
              </a:rPr>
            </a:br>
            <a:r>
              <a:rPr lang="fa-IR">
                <a:cs typeface="Lotus" pitchFamily="2" charset="-78"/>
              </a:rPr>
              <a:t> </a:t>
            </a:r>
            <a:r>
              <a:rPr lang="ar-SA" b="1">
                <a:cs typeface="Lotus" pitchFamily="2" charset="-78"/>
              </a:rPr>
              <a:t>اهميت و فايده جامعه شناسي</a:t>
            </a:r>
            <a:endParaRPr lang="en-US" b="1">
              <a:cs typeface="Lotus" pitchFamily="2" charset="-78"/>
            </a:endParaRPr>
          </a:p>
        </p:txBody>
      </p:sp>
      <p:sp>
        <p:nvSpPr>
          <p:cNvPr id="50179" name="Rectangle 3"/>
          <p:cNvSpPr>
            <a:spLocks noGrp="1" noChangeArrowheads="1"/>
          </p:cNvSpPr>
          <p:nvPr>
            <p:ph idx="1"/>
          </p:nvPr>
        </p:nvSpPr>
        <p:spPr/>
        <p:txBody>
          <a:bodyPr/>
          <a:lstStyle/>
          <a:p>
            <a:pPr marL="609600" indent="-609600" algn="r">
              <a:buFontTx/>
              <a:buNone/>
            </a:pPr>
            <a:r>
              <a:rPr lang="ar-SA">
                <a:cs typeface="Lotus" pitchFamily="2" charset="-78"/>
              </a:rPr>
              <a:t>فايده جامعه شناسي از چند جهت قابل بررسي مي‌باشد:</a:t>
            </a:r>
            <a:endParaRPr lang="fa-IR">
              <a:cs typeface="Lotus" pitchFamily="2" charset="-78"/>
            </a:endParaRPr>
          </a:p>
          <a:p>
            <a:pPr marL="609600" indent="-609600" algn="r" rtl="1">
              <a:buFontTx/>
              <a:buAutoNum type="arabicPeriod"/>
            </a:pPr>
            <a:r>
              <a:rPr lang="ar-SA">
                <a:cs typeface="Lotus" pitchFamily="2" charset="-78"/>
              </a:rPr>
              <a:t>نگاه تازه به محيط اجتماعي؛</a:t>
            </a:r>
            <a:endParaRPr lang="fa-IR">
              <a:cs typeface="Lotus" pitchFamily="2" charset="-78"/>
            </a:endParaRPr>
          </a:p>
          <a:p>
            <a:pPr marL="609600" indent="-609600" algn="r" rtl="1">
              <a:buFontTx/>
              <a:buAutoNum type="arabicPeriod"/>
            </a:pPr>
            <a:r>
              <a:rPr lang="ar-SA">
                <a:cs typeface="Lotus" pitchFamily="2" charset="-78"/>
              </a:rPr>
              <a:t>شناخت جايگاهمان در جامعه؛</a:t>
            </a:r>
            <a:endParaRPr lang="fa-IR">
              <a:cs typeface="Lotus" pitchFamily="2" charset="-78"/>
            </a:endParaRPr>
          </a:p>
          <a:p>
            <a:pPr marL="609600" indent="-609600" algn="r" rtl="1">
              <a:buFontTx/>
              <a:buAutoNum type="arabicPeriod"/>
            </a:pPr>
            <a:r>
              <a:rPr lang="ar-SA">
                <a:cs typeface="Lotus" pitchFamily="2" charset="-78"/>
              </a:rPr>
              <a:t>آشنايي با گروه‌هاي اجتماعي؛</a:t>
            </a:r>
            <a:endParaRPr lang="fa-IR">
              <a:cs typeface="Lotus" pitchFamily="2" charset="-78"/>
            </a:endParaRPr>
          </a:p>
          <a:p>
            <a:pPr marL="609600" indent="-609600" algn="r" rtl="1">
              <a:buFontTx/>
              <a:buAutoNum type="arabicPeriod"/>
            </a:pPr>
            <a:r>
              <a:rPr lang="ar-SA">
                <a:cs typeface="Lotus" pitchFamily="2" charset="-78"/>
              </a:rPr>
              <a:t>شناخت ديدگاه‌هاي متفاوت با خودمان؛</a:t>
            </a:r>
            <a:endParaRPr lang="fa-IR">
              <a:cs typeface="Lotus" pitchFamily="2" charset="-78"/>
            </a:endParaRPr>
          </a:p>
          <a:p>
            <a:pPr marL="609600" indent="-609600" algn="r" rtl="1">
              <a:buFontTx/>
              <a:buAutoNum type="arabicPeriod"/>
            </a:pPr>
            <a:r>
              <a:rPr lang="ar-SA">
                <a:cs typeface="Lotus" pitchFamily="2" charset="-78"/>
              </a:rPr>
              <a:t>تخفيف تعصب‌ها و پيشداوري‌ها.</a:t>
            </a:r>
            <a:endParaRPr lang="en-US">
              <a:cs typeface="Lotus" pitchFamily="2" charset="-78"/>
            </a:endParaRPr>
          </a:p>
        </p:txBody>
      </p:sp>
      <p:sp>
        <p:nvSpPr>
          <p:cNvPr id="5" name="Footer Placeholder 4"/>
          <p:cNvSpPr>
            <a:spLocks noGrp="1"/>
          </p:cNvSpPr>
          <p:nvPr>
            <p:ph type="ftr" sz="quarter" idx="11"/>
          </p:nvPr>
        </p:nvSpPr>
        <p:spPr/>
        <p:txBody>
          <a:bodyPr/>
          <a:lstStyle/>
          <a:p>
            <a:r>
              <a:rPr lang="fa-IR" dirty="0" smtClean="0"/>
              <a:t>- مر</a:t>
            </a:r>
            <a:endParaRPr lang="en-US" dirty="0"/>
          </a:p>
        </p:txBody>
      </p:sp>
      <p:sp>
        <p:nvSpPr>
          <p:cNvPr id="6" name="Slide Number Placeholder 5"/>
          <p:cNvSpPr>
            <a:spLocks noGrp="1"/>
          </p:cNvSpPr>
          <p:nvPr>
            <p:ph type="sldNum" sz="quarter" idx="12"/>
          </p:nvPr>
        </p:nvSpPr>
        <p:spPr/>
        <p:txBody>
          <a:bodyPr/>
          <a:lstStyle/>
          <a:p>
            <a:fld id="{5D77D5BB-D99B-4225-BB7B-18896EB2AE6F}" type="slidenum">
              <a:rPr lang="fa-I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ooter Placeholder 4"/>
          <p:cNvSpPr>
            <a:spLocks noGrp="1"/>
          </p:cNvSpPr>
          <p:nvPr>
            <p:ph type="ftr" sz="quarter" idx="11"/>
          </p:nvPr>
        </p:nvSpPr>
        <p:spPr/>
        <p:txBody>
          <a:bodyPr/>
          <a:lstStyle/>
          <a:p>
            <a:r>
              <a:rPr lang="fa-IR" dirty="0" smtClean="0"/>
              <a:t>1385</a:t>
            </a:r>
            <a:endParaRPr lang="en-US" dirty="0"/>
          </a:p>
        </p:txBody>
      </p:sp>
      <p:sp>
        <p:nvSpPr>
          <p:cNvPr id="18" name="Slide Number Placeholder 5"/>
          <p:cNvSpPr>
            <a:spLocks noGrp="1"/>
          </p:cNvSpPr>
          <p:nvPr>
            <p:ph type="sldNum" sz="quarter" idx="12"/>
          </p:nvPr>
        </p:nvSpPr>
        <p:spPr/>
        <p:txBody>
          <a:bodyPr/>
          <a:lstStyle/>
          <a:p>
            <a:fld id="{123A742A-5FF4-4CB9-AAFC-D3A7B7459E5D}" type="slidenum">
              <a:rPr lang="fa-IR"/>
              <a:pPr/>
              <a:t>24</a:t>
            </a:fld>
            <a:endParaRPr lang="en-US"/>
          </a:p>
        </p:txBody>
      </p:sp>
      <p:grpSp>
        <p:nvGrpSpPr>
          <p:cNvPr id="2" name="Group 4"/>
          <p:cNvGrpSpPr>
            <a:grpSpLocks/>
          </p:cNvGrpSpPr>
          <p:nvPr/>
        </p:nvGrpSpPr>
        <p:grpSpPr bwMode="auto">
          <a:xfrm>
            <a:off x="1331913" y="404813"/>
            <a:ext cx="6696075" cy="4765675"/>
            <a:chOff x="1800" y="7380"/>
            <a:chExt cx="7740" cy="3600"/>
          </a:xfrm>
        </p:grpSpPr>
        <p:sp>
          <p:nvSpPr>
            <p:cNvPr id="11269" name="Rectangle 5"/>
            <p:cNvSpPr>
              <a:spLocks noChangeArrowheads="1"/>
            </p:cNvSpPr>
            <p:nvPr/>
          </p:nvSpPr>
          <p:spPr bwMode="auto">
            <a:xfrm>
              <a:off x="4500" y="7380"/>
              <a:ext cx="2160" cy="1080"/>
            </a:xfrm>
            <a:prstGeom prst="rect">
              <a:avLst/>
            </a:prstGeom>
            <a:gradFill rotWithShape="1">
              <a:gsLst>
                <a:gs pos="0">
                  <a:srgbClr val="FFCCFF"/>
                </a:gs>
                <a:gs pos="100000">
                  <a:srgbClr val="FFFFFF"/>
                </a:gs>
              </a:gsLst>
              <a:lin ang="5400000" scaled="1"/>
            </a:gradFill>
            <a:ln w="15875">
              <a:miter lim="800000"/>
              <a:headEnd/>
              <a:tailEnd/>
            </a:ln>
            <a:effectLst/>
            <a:scene3d>
              <a:camera prst="legacyPerspectiveBottomLeft"/>
              <a:lightRig rig="legacyFlat3" dir="t"/>
            </a:scene3d>
            <a:sp3d extrusionH="121893000" prstMaterial="legacyMatte">
              <a:bevelT w="13500" h="13500" prst="angle"/>
              <a:bevelB w="13500" h="13500" prst="angle"/>
              <a:extrusionClr>
                <a:srgbClr val="FFCCFF"/>
              </a:extrusionClr>
            </a:sp3d>
          </p:spPr>
          <p:txBody>
            <a:bodyPr>
              <a:flatTx/>
            </a:bodyPr>
            <a:lstStyle/>
            <a:p>
              <a:pPr rtl="1"/>
              <a:endParaRPr lang="en-US" altLang="zh-CN" sz="500" i="1">
                <a:latin typeface="Times New Roman" pitchFamily="18" charset="0"/>
                <a:ea typeface="SimSun" pitchFamily="2" charset="-122"/>
                <a:cs typeface="B Nazanin" pitchFamily="2" charset="-78"/>
              </a:endParaRPr>
            </a:p>
            <a:p>
              <a:pPr rtl="1"/>
              <a:r>
                <a:rPr lang="ar-SA" altLang="zh-CN" sz="2400" b="1" i="1">
                  <a:latin typeface="Times New Roman" pitchFamily="18" charset="0"/>
                  <a:ea typeface="SimSun" pitchFamily="2" charset="-122"/>
                  <a:cs typeface="B Badr" pitchFamily="2" charset="-78"/>
                </a:rPr>
                <a:t>فايده بررسي جامعه شناختي</a:t>
              </a:r>
              <a:endParaRPr lang="en-US" sz="5400">
                <a:latin typeface="Tahoma" pitchFamily="34" charset="0"/>
                <a:cs typeface="Lotus" pitchFamily="2" charset="-78"/>
              </a:endParaRPr>
            </a:p>
          </p:txBody>
        </p:sp>
        <p:sp>
          <p:nvSpPr>
            <p:cNvPr id="11270" name="Line 6"/>
            <p:cNvSpPr>
              <a:spLocks noChangeShapeType="1"/>
            </p:cNvSpPr>
            <p:nvPr/>
          </p:nvSpPr>
          <p:spPr bwMode="auto">
            <a:xfrm>
              <a:off x="5580" y="8460"/>
              <a:ext cx="0" cy="540"/>
            </a:xfrm>
            <a:prstGeom prst="line">
              <a:avLst/>
            </a:prstGeom>
            <a:noFill/>
            <a:ln w="9525">
              <a:solidFill>
                <a:srgbClr val="000000"/>
              </a:solidFill>
              <a:prstDash val="lgDashDotDot"/>
              <a:round/>
              <a:headEnd/>
              <a:tailEnd/>
            </a:ln>
          </p:spPr>
          <p:txBody>
            <a:bodyPr/>
            <a:lstStyle/>
            <a:p>
              <a:endParaRPr lang="en-US"/>
            </a:p>
          </p:txBody>
        </p:sp>
        <p:sp>
          <p:nvSpPr>
            <p:cNvPr id="11271" name="Line 7"/>
            <p:cNvSpPr>
              <a:spLocks noChangeShapeType="1"/>
            </p:cNvSpPr>
            <p:nvPr/>
          </p:nvSpPr>
          <p:spPr bwMode="auto">
            <a:xfrm>
              <a:off x="2520" y="9000"/>
              <a:ext cx="6300" cy="0"/>
            </a:xfrm>
            <a:prstGeom prst="line">
              <a:avLst/>
            </a:prstGeom>
            <a:noFill/>
            <a:ln w="9525">
              <a:solidFill>
                <a:srgbClr val="000000"/>
              </a:solidFill>
              <a:prstDash val="lgDashDotDot"/>
              <a:round/>
              <a:headEnd/>
              <a:tailEnd/>
            </a:ln>
          </p:spPr>
          <p:txBody>
            <a:bodyPr/>
            <a:lstStyle/>
            <a:p>
              <a:endParaRPr lang="en-US"/>
            </a:p>
          </p:txBody>
        </p:sp>
        <p:sp>
          <p:nvSpPr>
            <p:cNvPr id="11272" name="Line 8"/>
            <p:cNvSpPr>
              <a:spLocks noChangeShapeType="1"/>
            </p:cNvSpPr>
            <p:nvPr/>
          </p:nvSpPr>
          <p:spPr bwMode="auto">
            <a:xfrm>
              <a:off x="5580" y="9000"/>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11273" name="Line 9"/>
            <p:cNvSpPr>
              <a:spLocks noChangeShapeType="1"/>
            </p:cNvSpPr>
            <p:nvPr/>
          </p:nvSpPr>
          <p:spPr bwMode="auto">
            <a:xfrm>
              <a:off x="8820" y="9000"/>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11274" name="Line 10"/>
            <p:cNvSpPr>
              <a:spLocks noChangeShapeType="1"/>
            </p:cNvSpPr>
            <p:nvPr/>
          </p:nvSpPr>
          <p:spPr bwMode="auto">
            <a:xfrm>
              <a:off x="2520" y="9000"/>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11275" name="Line 11"/>
            <p:cNvSpPr>
              <a:spLocks noChangeShapeType="1"/>
            </p:cNvSpPr>
            <p:nvPr/>
          </p:nvSpPr>
          <p:spPr bwMode="auto">
            <a:xfrm>
              <a:off x="7200" y="9000"/>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11276" name="Line 12"/>
            <p:cNvSpPr>
              <a:spLocks noChangeShapeType="1"/>
            </p:cNvSpPr>
            <p:nvPr/>
          </p:nvSpPr>
          <p:spPr bwMode="auto">
            <a:xfrm>
              <a:off x="4140" y="9000"/>
              <a:ext cx="0" cy="720"/>
            </a:xfrm>
            <a:prstGeom prst="line">
              <a:avLst/>
            </a:prstGeom>
            <a:noFill/>
            <a:ln w="9525">
              <a:solidFill>
                <a:srgbClr val="000000"/>
              </a:solidFill>
              <a:prstDash val="lgDashDotDot"/>
              <a:round/>
              <a:headEnd/>
              <a:tailEnd type="stealth" w="med" len="lg"/>
            </a:ln>
          </p:spPr>
          <p:txBody>
            <a:bodyPr/>
            <a:lstStyle/>
            <a:p>
              <a:endParaRPr lang="en-US"/>
            </a:p>
          </p:txBody>
        </p:sp>
        <p:sp>
          <p:nvSpPr>
            <p:cNvPr id="11277" name="Rectangle 13"/>
            <p:cNvSpPr>
              <a:spLocks noChangeArrowheads="1"/>
            </p:cNvSpPr>
            <p:nvPr/>
          </p:nvSpPr>
          <p:spPr bwMode="auto">
            <a:xfrm>
              <a:off x="8280" y="9720"/>
              <a:ext cx="1260" cy="1260"/>
            </a:xfrm>
            <a:prstGeom prst="rect">
              <a:avLst/>
            </a:prstGeom>
            <a:gradFill rotWithShape="1">
              <a:gsLst>
                <a:gs pos="0">
                  <a:srgbClr val="CCCCFF"/>
                </a:gs>
                <a:gs pos="100000">
                  <a:srgbClr val="FFFFFF"/>
                </a:gs>
              </a:gsLst>
              <a:lin ang="5400000" scaled="1"/>
            </a:gradFill>
            <a:ln w="15875">
              <a:miter lim="800000"/>
              <a:headEnd/>
              <a:tailEnd/>
            </a:ln>
            <a:effectLst/>
            <a:scene3d>
              <a:camera prst="legacyPerspectiveBottomLeft"/>
              <a:lightRig rig="legacyFlat3" dir="t"/>
            </a:scene3d>
            <a:sp3d extrusionH="121893000" prstMaterial="legacyMatte">
              <a:bevelT w="13500" h="13500" prst="angle"/>
              <a:bevelB w="13500" h="13500" prst="angle"/>
              <a:extrusionClr>
                <a:srgbClr val="CCCCFF"/>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2400">
                  <a:latin typeface="Times New Roman" pitchFamily="18" charset="0"/>
                  <a:ea typeface="SimSun" pitchFamily="2" charset="-122"/>
                  <a:cs typeface="Lotus" pitchFamily="2" charset="-78"/>
                </a:rPr>
                <a:t>نگاه تازه به محيط </a:t>
              </a:r>
              <a:r>
                <a:rPr lang="ar-SA" altLang="zh-CN" sz="2000">
                  <a:latin typeface="Times New Roman" pitchFamily="18" charset="0"/>
                  <a:ea typeface="SimSun" pitchFamily="2" charset="-122"/>
                  <a:cs typeface="Lotus" pitchFamily="2" charset="-78"/>
                </a:rPr>
                <a:t>اجتماعي</a:t>
              </a:r>
              <a:endParaRPr lang="en-US" sz="5400">
                <a:latin typeface="Tahoma" pitchFamily="34" charset="0"/>
                <a:cs typeface="Lotus" pitchFamily="2" charset="-78"/>
              </a:endParaRPr>
            </a:p>
          </p:txBody>
        </p:sp>
        <p:sp>
          <p:nvSpPr>
            <p:cNvPr id="11278" name="Rectangle 14"/>
            <p:cNvSpPr>
              <a:spLocks noChangeArrowheads="1"/>
            </p:cNvSpPr>
            <p:nvPr/>
          </p:nvSpPr>
          <p:spPr bwMode="auto">
            <a:xfrm>
              <a:off x="6660" y="9720"/>
              <a:ext cx="1260" cy="1260"/>
            </a:xfrm>
            <a:prstGeom prst="rect">
              <a:avLst/>
            </a:prstGeom>
            <a:gradFill rotWithShape="1">
              <a:gsLst>
                <a:gs pos="0">
                  <a:srgbClr val="CCCCFF"/>
                </a:gs>
                <a:gs pos="100000">
                  <a:srgbClr val="FFFFFF"/>
                </a:gs>
              </a:gsLst>
              <a:lin ang="5400000" scaled="1"/>
            </a:gradFill>
            <a:ln w="15875">
              <a:miter lim="800000"/>
              <a:headEnd/>
              <a:tailEnd/>
            </a:ln>
            <a:effectLst/>
            <a:scene3d>
              <a:camera prst="legacyPerspectiveBottomLeft"/>
              <a:lightRig rig="legacyFlat3" dir="t"/>
            </a:scene3d>
            <a:sp3d extrusionH="121893000" prstMaterial="legacyMatte">
              <a:bevelT w="13500" h="13500" prst="angle"/>
              <a:bevelB w="13500" h="13500" prst="angle"/>
              <a:extrusionClr>
                <a:srgbClr val="CCCCFF"/>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2400" b="1">
                  <a:latin typeface="Times New Roman" pitchFamily="18" charset="0"/>
                  <a:ea typeface="SimSun" pitchFamily="2" charset="-122"/>
                  <a:cs typeface="Lotus" pitchFamily="2" charset="-78"/>
                </a:rPr>
                <a:t>شناخت</a:t>
              </a:r>
              <a:r>
                <a:rPr lang="ar-SA" altLang="zh-CN">
                  <a:latin typeface="Times New Roman" pitchFamily="18" charset="0"/>
                  <a:ea typeface="SimSun" pitchFamily="2" charset="-122"/>
                  <a:cs typeface="Lotus" pitchFamily="2" charset="-78"/>
                </a:rPr>
                <a:t> </a:t>
              </a:r>
              <a:r>
                <a:rPr lang="fa-IR" altLang="zh-CN" b="1">
                  <a:latin typeface="Times New Roman" pitchFamily="18" charset="0"/>
                  <a:ea typeface="SimSun" pitchFamily="2" charset="-122"/>
                  <a:cs typeface="Lotus" pitchFamily="2" charset="-78"/>
                </a:rPr>
                <a:t>جايگاه فرد</a:t>
              </a:r>
              <a:r>
                <a:rPr lang="ar-SA" altLang="zh-CN">
                  <a:latin typeface="Times New Roman" pitchFamily="18" charset="0"/>
                  <a:ea typeface="SimSun" pitchFamily="2" charset="-122"/>
                  <a:cs typeface="Lotus" pitchFamily="2" charset="-78"/>
                </a:rPr>
                <a:t>در جامعه</a:t>
              </a:r>
            </a:p>
            <a:p>
              <a:pPr algn="r"/>
              <a:endParaRPr lang="en-US">
                <a:latin typeface="Tahoma" pitchFamily="34" charset="0"/>
                <a:cs typeface="Lotus" pitchFamily="2" charset="-78"/>
              </a:endParaRPr>
            </a:p>
          </p:txBody>
        </p:sp>
        <p:sp>
          <p:nvSpPr>
            <p:cNvPr id="11279" name="Rectangle 15"/>
            <p:cNvSpPr>
              <a:spLocks noChangeArrowheads="1"/>
            </p:cNvSpPr>
            <p:nvPr/>
          </p:nvSpPr>
          <p:spPr bwMode="auto">
            <a:xfrm>
              <a:off x="5040" y="9720"/>
              <a:ext cx="1260" cy="1260"/>
            </a:xfrm>
            <a:prstGeom prst="rect">
              <a:avLst/>
            </a:prstGeom>
            <a:gradFill rotWithShape="1">
              <a:gsLst>
                <a:gs pos="0">
                  <a:srgbClr val="CCCCFF"/>
                </a:gs>
                <a:gs pos="100000">
                  <a:srgbClr val="FFFFFF"/>
                </a:gs>
              </a:gsLst>
              <a:lin ang="5400000" scaled="1"/>
            </a:gradFill>
            <a:ln w="15875">
              <a:miter lim="800000"/>
              <a:headEnd/>
              <a:tailEnd/>
            </a:ln>
            <a:effectLst/>
            <a:scene3d>
              <a:camera prst="legacyPerspectiveBottomLeft"/>
              <a:lightRig rig="legacyFlat3" dir="t"/>
            </a:scene3d>
            <a:sp3d extrusionH="121893000" prstMaterial="legacyMatte">
              <a:bevelT w="13500" h="13500" prst="angle"/>
              <a:bevelB w="13500" h="13500" prst="angle"/>
              <a:extrusionClr>
                <a:srgbClr val="CCCCFF"/>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2400">
                  <a:latin typeface="Times New Roman" pitchFamily="18" charset="0"/>
                  <a:ea typeface="SimSun" pitchFamily="2" charset="-122"/>
                  <a:cs typeface="Lotus" pitchFamily="2" charset="-78"/>
                </a:rPr>
                <a:t>آشنايي با گروه‌هاي اجتماعي</a:t>
              </a:r>
              <a:endParaRPr lang="en-US" sz="6000">
                <a:latin typeface="Tahoma" pitchFamily="34" charset="0"/>
                <a:cs typeface="Lotus" pitchFamily="2" charset="-78"/>
              </a:endParaRPr>
            </a:p>
          </p:txBody>
        </p:sp>
        <p:sp>
          <p:nvSpPr>
            <p:cNvPr id="11280" name="Rectangle 16"/>
            <p:cNvSpPr>
              <a:spLocks noChangeArrowheads="1"/>
            </p:cNvSpPr>
            <p:nvPr/>
          </p:nvSpPr>
          <p:spPr bwMode="auto">
            <a:xfrm>
              <a:off x="3420" y="9720"/>
              <a:ext cx="1260" cy="1260"/>
            </a:xfrm>
            <a:prstGeom prst="rect">
              <a:avLst/>
            </a:prstGeom>
            <a:gradFill rotWithShape="1">
              <a:gsLst>
                <a:gs pos="0">
                  <a:srgbClr val="CCCCFF"/>
                </a:gs>
                <a:gs pos="100000">
                  <a:srgbClr val="FFFFFF"/>
                </a:gs>
              </a:gsLst>
              <a:lin ang="5400000" scaled="1"/>
            </a:gradFill>
            <a:ln w="15875">
              <a:miter lim="800000"/>
              <a:headEnd/>
              <a:tailEnd/>
            </a:ln>
            <a:effectLst/>
            <a:scene3d>
              <a:camera prst="legacyPerspectiveBottomLeft"/>
              <a:lightRig rig="legacyFlat3" dir="t"/>
            </a:scene3d>
            <a:sp3d extrusionH="121893000" prstMaterial="legacyMatte">
              <a:bevelT w="13500" h="13500" prst="angle"/>
              <a:bevelB w="13500" h="13500" prst="angle"/>
              <a:extrusionClr>
                <a:srgbClr val="CCCCFF"/>
              </a:extrusionClr>
            </a:sp3d>
          </p:spPr>
          <p:txBody>
            <a:bodyPr>
              <a:flatTx/>
            </a:bodyPr>
            <a:lstStyle/>
            <a:p>
              <a:pPr rtl="1"/>
              <a:r>
                <a:rPr lang="ar-SA" altLang="zh-CN" sz="2000" b="1">
                  <a:latin typeface="Times New Roman" pitchFamily="18" charset="0"/>
                  <a:ea typeface="SimSun" pitchFamily="2" charset="-122"/>
                  <a:cs typeface="Lotus" pitchFamily="2" charset="-78"/>
                </a:rPr>
                <a:t>شناخت ديدگاه‌هاي متفاوت با خودمان</a:t>
              </a:r>
            </a:p>
            <a:p>
              <a:pPr algn="r"/>
              <a:endParaRPr lang="en-US" sz="5400" b="1">
                <a:latin typeface="Tahoma" pitchFamily="34" charset="0"/>
                <a:ea typeface="SimSun" pitchFamily="2" charset="-122"/>
                <a:cs typeface="Lotus" pitchFamily="2" charset="-78"/>
              </a:endParaRPr>
            </a:p>
          </p:txBody>
        </p:sp>
        <p:sp>
          <p:nvSpPr>
            <p:cNvPr id="11281" name="Rectangle 17"/>
            <p:cNvSpPr>
              <a:spLocks noChangeArrowheads="1"/>
            </p:cNvSpPr>
            <p:nvPr/>
          </p:nvSpPr>
          <p:spPr bwMode="auto">
            <a:xfrm>
              <a:off x="1800" y="9720"/>
              <a:ext cx="1260" cy="1260"/>
            </a:xfrm>
            <a:prstGeom prst="rect">
              <a:avLst/>
            </a:prstGeom>
            <a:gradFill rotWithShape="1">
              <a:gsLst>
                <a:gs pos="0">
                  <a:srgbClr val="CCCCFF"/>
                </a:gs>
                <a:gs pos="100000">
                  <a:srgbClr val="FFFFFF"/>
                </a:gs>
              </a:gsLst>
              <a:lin ang="5400000" scaled="1"/>
            </a:gradFill>
            <a:ln w="15875">
              <a:miter lim="800000"/>
              <a:headEnd/>
              <a:tailEnd/>
            </a:ln>
            <a:effectLst/>
            <a:scene3d>
              <a:camera prst="legacyPerspectiveBottomLeft"/>
              <a:lightRig rig="legacyFlat3" dir="t"/>
            </a:scene3d>
            <a:sp3d extrusionH="121893000" prstMaterial="legacyMatte">
              <a:bevelT w="13500" h="13500" prst="angle"/>
              <a:bevelB w="13500" h="13500" prst="angle"/>
              <a:extrusionClr>
                <a:srgbClr val="CCCCFF"/>
              </a:extrusionClr>
            </a:sp3d>
          </p:spPr>
          <p:txBody>
            <a:bodyPr>
              <a:flatTx/>
            </a:bodyPr>
            <a:lstStyle/>
            <a:p>
              <a:pPr rtl="1"/>
              <a:r>
                <a:rPr lang="ar-SA" altLang="zh-CN" sz="2000" b="1">
                  <a:latin typeface="Times New Roman" pitchFamily="18" charset="0"/>
                  <a:ea typeface="SimSun" pitchFamily="2" charset="-122"/>
                  <a:cs typeface="Lotus" pitchFamily="2" charset="-78"/>
                </a:rPr>
                <a:t>تخفيف تعصب‌</a:t>
              </a:r>
              <a:r>
                <a:rPr lang="fa-IR" altLang="zh-CN" sz="2000" b="1">
                  <a:latin typeface="Times New Roman" pitchFamily="18" charset="0"/>
                  <a:ea typeface="SimSun" pitchFamily="2" charset="-122"/>
                  <a:cs typeface="Lotus" pitchFamily="2" charset="-78"/>
                </a:rPr>
                <a:t> </a:t>
              </a:r>
              <a:r>
                <a:rPr lang="ar-SA" altLang="zh-CN" sz="2000" b="1">
                  <a:latin typeface="Times New Roman" pitchFamily="18" charset="0"/>
                  <a:ea typeface="SimSun" pitchFamily="2" charset="-122"/>
                  <a:cs typeface="Lotus" pitchFamily="2" charset="-78"/>
                </a:rPr>
                <a:t>و پيش</a:t>
              </a:r>
              <a:r>
                <a:rPr lang="en-US" altLang="zh-CN" sz="2000" b="1">
                  <a:latin typeface="Times New Roman" pitchFamily="18" charset="0"/>
                  <a:ea typeface="SimSun" pitchFamily="2" charset="-122"/>
                  <a:cs typeface="Lotus" pitchFamily="2" charset="-78"/>
                </a:rPr>
                <a:t> </a:t>
              </a:r>
              <a:r>
                <a:rPr lang="ar-SA" altLang="zh-CN" sz="2000" b="1">
                  <a:latin typeface="Times New Roman" pitchFamily="18" charset="0"/>
                  <a:ea typeface="SimSun" pitchFamily="2" charset="-122"/>
                  <a:cs typeface="Lotus" pitchFamily="2" charset="-78"/>
                </a:rPr>
                <a:t>د‌اوري‌</a:t>
              </a:r>
            </a:p>
            <a:p>
              <a:pPr rtl="1"/>
              <a:r>
                <a:rPr lang="ar-SA" altLang="zh-CN" sz="2000" b="1">
                  <a:latin typeface="Times New Roman" pitchFamily="18" charset="0"/>
                  <a:ea typeface="SimSun" pitchFamily="2" charset="-122"/>
                  <a:cs typeface="Lotus" pitchFamily="2" charset="-78"/>
                </a:rPr>
                <a:t>خودمان</a:t>
              </a:r>
            </a:p>
            <a:p>
              <a:pPr algn="r"/>
              <a:endParaRPr lang="en-US" sz="5400" b="1">
                <a:latin typeface="Tahoma" pitchFamily="34" charset="0"/>
                <a:ea typeface="SimSun" pitchFamily="2" charset="-122"/>
                <a:cs typeface="Lotus" pitchFamily="2" charset="-78"/>
              </a:endParaRPr>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0884" y="364754"/>
            <a:ext cx="5371983" cy="1077218"/>
          </a:xfrm>
          <a:prstGeom prst="rect">
            <a:avLst/>
          </a:prstGeom>
        </p:spPr>
        <p:txBody>
          <a:bodyPr wrap="none">
            <a:spAutoFit/>
          </a:bodyPr>
          <a:lstStyle/>
          <a:p>
            <a:pPr algn="ctr" rtl="1"/>
            <a:r>
              <a:rPr lang="fa-IR" sz="3200" dirty="0" smtClean="0"/>
              <a:t>جامعه </a:t>
            </a:r>
            <a:r>
              <a:rPr lang="fa-IR" sz="3200" dirty="0" err="1" smtClean="0"/>
              <a:t>شناسی</a:t>
            </a:r>
            <a:r>
              <a:rPr lang="fa-IR" sz="3200" dirty="0" smtClean="0"/>
              <a:t>: </a:t>
            </a:r>
          </a:p>
          <a:p>
            <a:pPr algn="ctr" rtl="1"/>
            <a:r>
              <a:rPr lang="fa-IR" sz="3200" b="1" dirty="0" smtClean="0"/>
              <a:t>علم مطالعه جوامع  امروزی</a:t>
            </a:r>
            <a:endParaRPr lang="en-US" sz="3200" b="1" dirty="0"/>
          </a:p>
        </p:txBody>
      </p:sp>
      <p:sp>
        <p:nvSpPr>
          <p:cNvPr id="5" name="Oval 4"/>
          <p:cNvSpPr/>
          <p:nvPr/>
        </p:nvSpPr>
        <p:spPr>
          <a:xfrm>
            <a:off x="6352675" y="2133600"/>
            <a:ext cx="1758462" cy="1347537"/>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a-IR" sz="4400" dirty="0" smtClean="0"/>
              <a:t>دین</a:t>
            </a:r>
            <a:endParaRPr lang="en-US" dirty="0"/>
          </a:p>
        </p:txBody>
      </p:sp>
      <p:sp>
        <p:nvSpPr>
          <p:cNvPr id="6" name="Oval 5"/>
          <p:cNvSpPr/>
          <p:nvPr/>
        </p:nvSpPr>
        <p:spPr>
          <a:xfrm>
            <a:off x="4097466" y="4904875"/>
            <a:ext cx="2058327" cy="1419725"/>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400" dirty="0"/>
              <a:t>ازدواج</a:t>
            </a:r>
            <a:endParaRPr lang="en-US" sz="4400" dirty="0"/>
          </a:p>
        </p:txBody>
      </p:sp>
      <p:sp>
        <p:nvSpPr>
          <p:cNvPr id="7" name="Oval 6"/>
          <p:cNvSpPr/>
          <p:nvPr/>
        </p:nvSpPr>
        <p:spPr>
          <a:xfrm>
            <a:off x="2117557" y="5039224"/>
            <a:ext cx="1950294" cy="134753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400" dirty="0"/>
              <a:t>اقتصاد</a:t>
            </a:r>
            <a:endParaRPr lang="en-US" sz="4400" dirty="0"/>
          </a:p>
        </p:txBody>
      </p:sp>
      <p:sp>
        <p:nvSpPr>
          <p:cNvPr id="8" name="Oval 7"/>
          <p:cNvSpPr/>
          <p:nvPr/>
        </p:nvSpPr>
        <p:spPr>
          <a:xfrm>
            <a:off x="1808019" y="2133600"/>
            <a:ext cx="1870363" cy="1347536"/>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400" dirty="0" smtClean="0"/>
              <a:t>بازی</a:t>
            </a:r>
            <a:endParaRPr lang="en-US" sz="4400" dirty="0"/>
          </a:p>
        </p:txBody>
      </p:sp>
      <p:sp>
        <p:nvSpPr>
          <p:cNvPr id="9" name="Oval 8"/>
          <p:cNvSpPr/>
          <p:nvPr/>
        </p:nvSpPr>
        <p:spPr>
          <a:xfrm>
            <a:off x="0" y="3729789"/>
            <a:ext cx="2391508" cy="13715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400" dirty="0"/>
              <a:t>حکومت</a:t>
            </a:r>
            <a:endParaRPr lang="en-US" sz="4400" dirty="0"/>
          </a:p>
        </p:txBody>
      </p:sp>
      <p:sp>
        <p:nvSpPr>
          <p:cNvPr id="10" name="Oval 9"/>
          <p:cNvSpPr/>
          <p:nvPr/>
        </p:nvSpPr>
        <p:spPr>
          <a:xfrm>
            <a:off x="6330461" y="5101389"/>
            <a:ext cx="1758462" cy="1223211"/>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400" dirty="0"/>
              <a:t>جنگ</a:t>
            </a:r>
            <a:endParaRPr lang="en-US" sz="4400" dirty="0"/>
          </a:p>
        </p:txBody>
      </p:sp>
      <p:sp>
        <p:nvSpPr>
          <p:cNvPr id="11" name="Oval 10"/>
          <p:cNvSpPr/>
          <p:nvPr/>
        </p:nvSpPr>
        <p:spPr>
          <a:xfrm>
            <a:off x="3868615" y="2061412"/>
            <a:ext cx="2058327" cy="1419725"/>
          </a:xfrm>
          <a:prstGeom prst="ellipse">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400" dirty="0" smtClean="0"/>
              <a:t>خانواده</a:t>
            </a:r>
            <a:endParaRPr lang="en-US" sz="4400" dirty="0"/>
          </a:p>
        </p:txBody>
      </p:sp>
      <p:sp>
        <p:nvSpPr>
          <p:cNvPr id="12" name="Oval 11"/>
          <p:cNvSpPr/>
          <p:nvPr/>
        </p:nvSpPr>
        <p:spPr>
          <a:xfrm>
            <a:off x="3092704" y="3485150"/>
            <a:ext cx="3256269" cy="1419725"/>
          </a:xfrm>
          <a:prstGeom prst="ellipse">
            <a:avLst/>
          </a:prstGeom>
          <a:solidFill>
            <a:srgbClr val="FF979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400" dirty="0" smtClean="0"/>
              <a:t>گروه های سنی</a:t>
            </a:r>
            <a:endParaRPr lang="en-US" sz="4400" dirty="0"/>
          </a:p>
        </p:txBody>
      </p:sp>
    </p:spTree>
    <p:extLst>
      <p:ext uri="{BB962C8B-B14F-4D97-AF65-F5344CB8AC3E}">
        <p14:creationId xmlns:p14="http://schemas.microsoft.com/office/powerpoint/2010/main" val="3287608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ar-SA" b="1">
                <a:cs typeface="Lotus" pitchFamily="2" charset="-78"/>
              </a:rPr>
              <a:t>اهداف عمده‌ي جامعه شناسي</a:t>
            </a:r>
            <a:endParaRPr lang="en-US" b="1">
              <a:cs typeface="Lotus" pitchFamily="2" charset="-78"/>
            </a:endParaRPr>
          </a:p>
        </p:txBody>
      </p:sp>
      <p:sp>
        <p:nvSpPr>
          <p:cNvPr id="51203" name="Rectangle 3"/>
          <p:cNvSpPr>
            <a:spLocks noGrp="1" noChangeArrowheads="1"/>
          </p:cNvSpPr>
          <p:nvPr>
            <p:ph type="body" sz="half" idx="1"/>
          </p:nvPr>
        </p:nvSpPr>
        <p:spPr>
          <a:xfrm>
            <a:off x="323850" y="1916113"/>
            <a:ext cx="8207375" cy="4525962"/>
          </a:xfrm>
        </p:spPr>
        <p:txBody>
          <a:bodyPr/>
          <a:lstStyle/>
          <a:p>
            <a:pPr algn="ctr" rtl="1"/>
            <a:r>
              <a:rPr lang="ar-SA" sz="3600" dirty="0">
                <a:cs typeface="Lotus" pitchFamily="2" charset="-78"/>
              </a:rPr>
              <a:t>يكي از هدف‌هاي عمده جامعه شناسي پيش‌بيني رفتار اجتماعي و نظارت بر آن است.</a:t>
            </a:r>
            <a:endParaRPr lang="fa-IR" sz="3600" dirty="0">
              <a:cs typeface="Lotus" pitchFamily="2" charset="-78"/>
            </a:endParaRPr>
          </a:p>
          <a:p>
            <a:pPr algn="r" rtl="1"/>
            <a:endParaRPr lang="fa-IR" sz="2800" dirty="0">
              <a:cs typeface="Lotus" pitchFamily="2" charset="-78"/>
            </a:endParaRPr>
          </a:p>
          <a:p>
            <a:pPr algn="r" rtl="1"/>
            <a:r>
              <a:rPr lang="ar-SA" sz="2800" b="1" dirty="0">
                <a:cs typeface="Lotus" pitchFamily="2" charset="-78"/>
              </a:rPr>
              <a:t>پيش‌بيني رفتار اجتماعي</a:t>
            </a:r>
            <a:endParaRPr lang="fa-IR" sz="2800" b="1" dirty="0">
              <a:cs typeface="Lotus" pitchFamily="2" charset="-78"/>
            </a:endParaRPr>
          </a:p>
          <a:p>
            <a:pPr algn="r" rtl="1"/>
            <a:r>
              <a:rPr lang="ar-SA" sz="2800" b="1" dirty="0">
                <a:cs typeface="Lotus" pitchFamily="2" charset="-78"/>
              </a:rPr>
              <a:t>نظارت بر رفتار اجتماعي</a:t>
            </a:r>
            <a:r>
              <a:rPr lang="fa-IR" sz="2800" dirty="0">
                <a:cs typeface="Lotus" pitchFamily="2" charset="-78"/>
              </a:rPr>
              <a:t>             </a:t>
            </a:r>
            <a:r>
              <a:rPr lang="ar-SA" sz="2800" dirty="0">
                <a:cs typeface="Lotus" pitchFamily="2" charset="-78"/>
              </a:rPr>
              <a:t>تغيير نگرش</a:t>
            </a:r>
            <a:r>
              <a:rPr lang="fa-IR" sz="2800" dirty="0">
                <a:cs typeface="Lotus" pitchFamily="2" charset="-78"/>
              </a:rPr>
              <a:t>             </a:t>
            </a:r>
            <a:r>
              <a:rPr lang="ar-SA" sz="2800" dirty="0">
                <a:cs typeface="Lotus" pitchFamily="2" charset="-78"/>
              </a:rPr>
              <a:t>دقت بيشتر</a:t>
            </a:r>
            <a:endParaRPr lang="fa-IR" sz="2800" dirty="0">
              <a:cs typeface="Lotus" pitchFamily="2" charset="-78"/>
            </a:endParaRPr>
          </a:p>
          <a:p>
            <a:pPr algn="r" rtl="1"/>
            <a:endParaRPr lang="fa-IR" sz="3600" dirty="0">
              <a:cs typeface="Lotus" pitchFamily="2" charset="-78"/>
            </a:endParaRPr>
          </a:p>
          <a:p>
            <a:pPr algn="r" rtl="1"/>
            <a:endParaRPr lang="fa-IR" sz="2000" dirty="0">
              <a:cs typeface="Lotus" pitchFamily="2" charset="-78"/>
            </a:endParaRPr>
          </a:p>
          <a:p>
            <a:pPr algn="r" rtl="1">
              <a:buFontTx/>
              <a:buNone/>
            </a:pPr>
            <a:endParaRPr lang="fa-IR" sz="3600" dirty="0">
              <a:cs typeface="Lotus" pitchFamily="2" charset="-78"/>
            </a:endParaRPr>
          </a:p>
          <a:p>
            <a:pPr algn="r" rtl="1">
              <a:buFontTx/>
              <a:buNone/>
            </a:pPr>
            <a:endParaRPr lang="fa-IR" sz="3600" dirty="0">
              <a:cs typeface="Lotus" pitchFamily="2" charset="-78"/>
            </a:endParaRPr>
          </a:p>
        </p:txBody>
      </p:sp>
      <p:sp>
        <p:nvSpPr>
          <p:cNvPr id="8" name="Footer Placeholder 5"/>
          <p:cNvSpPr>
            <a:spLocks noGrp="1"/>
          </p:cNvSpPr>
          <p:nvPr>
            <p:ph type="ftr" sz="quarter" idx="11"/>
          </p:nvPr>
        </p:nvSpPr>
        <p:spPr/>
        <p:txBody>
          <a:bodyPr/>
          <a:lstStyle/>
          <a:p>
            <a:r>
              <a:rPr lang="fa-IR"/>
              <a:t>مژده کيانی - مردادماه 1385</a:t>
            </a:r>
            <a:endParaRPr lang="en-US"/>
          </a:p>
        </p:txBody>
      </p:sp>
      <p:sp>
        <p:nvSpPr>
          <p:cNvPr id="9" name="Slide Number Placeholder 6"/>
          <p:cNvSpPr>
            <a:spLocks noGrp="1"/>
          </p:cNvSpPr>
          <p:nvPr>
            <p:ph type="sldNum" sz="quarter" idx="12"/>
          </p:nvPr>
        </p:nvSpPr>
        <p:spPr/>
        <p:txBody>
          <a:bodyPr/>
          <a:lstStyle/>
          <a:p>
            <a:fld id="{9036CA27-417F-420B-A5BB-240B2913005A}" type="slidenum">
              <a:rPr lang="fa-IR"/>
              <a:pPr/>
              <a:t>26</a:t>
            </a:fld>
            <a:endParaRPr lang="en-US"/>
          </a:p>
        </p:txBody>
      </p:sp>
      <p:sp>
        <p:nvSpPr>
          <p:cNvPr id="51215" name="AutoShape 15"/>
          <p:cNvSpPr>
            <a:spLocks/>
          </p:cNvSpPr>
          <p:nvPr/>
        </p:nvSpPr>
        <p:spPr bwMode="auto">
          <a:xfrm>
            <a:off x="5219700" y="3716338"/>
            <a:ext cx="158750" cy="914400"/>
          </a:xfrm>
          <a:prstGeom prst="leftBrace">
            <a:avLst>
              <a:gd name="adj1" fmla="val 48000"/>
              <a:gd name="adj2" fmla="val 50000"/>
            </a:avLst>
          </a:prstGeom>
          <a:noFill/>
          <a:ln w="9525">
            <a:solidFill>
              <a:srgbClr val="000000"/>
            </a:solidFill>
            <a:round/>
            <a:headEnd/>
            <a:tailEnd/>
          </a:ln>
        </p:spPr>
        <p:txBody>
          <a:bodyPr/>
          <a:lstStyle/>
          <a:p>
            <a:pPr algn="l"/>
            <a:endParaRPr lang="en-US" sz="4600" b="1"/>
          </a:p>
        </p:txBody>
      </p:sp>
      <p:sp>
        <p:nvSpPr>
          <p:cNvPr id="51217" name="Line 17"/>
          <p:cNvSpPr>
            <a:spLocks noChangeShapeType="1"/>
          </p:cNvSpPr>
          <p:nvPr/>
        </p:nvSpPr>
        <p:spPr bwMode="auto">
          <a:xfrm flipH="1">
            <a:off x="4140200" y="4221163"/>
            <a:ext cx="792163" cy="144462"/>
          </a:xfrm>
          <a:prstGeom prst="line">
            <a:avLst/>
          </a:prstGeom>
          <a:noFill/>
          <a:ln w="57150">
            <a:solidFill>
              <a:srgbClr val="FF99CC"/>
            </a:solidFill>
            <a:prstDash val="sysDot"/>
            <a:round/>
            <a:headEnd type="oval" w="sm" len="sm"/>
            <a:tailEnd type="triangle" w="lg" len="lg"/>
          </a:ln>
          <a:effectLst/>
        </p:spPr>
        <p:txBody>
          <a:bodyPr wrap="none" anchor="ctr"/>
          <a:lstStyle/>
          <a:p>
            <a:endParaRPr lang="en-US"/>
          </a:p>
        </p:txBody>
      </p:sp>
      <p:sp>
        <p:nvSpPr>
          <p:cNvPr id="51219" name="Line 19"/>
          <p:cNvSpPr>
            <a:spLocks noChangeShapeType="1"/>
          </p:cNvSpPr>
          <p:nvPr/>
        </p:nvSpPr>
        <p:spPr bwMode="auto">
          <a:xfrm flipH="1">
            <a:off x="1763713" y="4365625"/>
            <a:ext cx="1008062" cy="0"/>
          </a:xfrm>
          <a:prstGeom prst="line">
            <a:avLst/>
          </a:prstGeom>
          <a:noFill/>
          <a:ln w="57150" cap="rnd">
            <a:solidFill>
              <a:srgbClr val="FF99CC"/>
            </a:solidFill>
            <a:prstDash val="sysDot"/>
            <a:round/>
            <a:headEnd type="oval" w="sm" len="sm"/>
            <a:tailEnd type="triangle" w="lg" len="lg"/>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ar-SA" b="1">
                <a:cs typeface="Lotus" pitchFamily="2" charset="-78"/>
              </a:rPr>
              <a:t>منابع جامعه شناسي</a:t>
            </a:r>
            <a:endParaRPr lang="en-US" b="1">
              <a:cs typeface="Lotus" pitchFamily="2" charset="-78"/>
            </a:endParaRPr>
          </a:p>
        </p:txBody>
      </p:sp>
      <p:sp>
        <p:nvSpPr>
          <p:cNvPr id="52227" name="Rectangle 3"/>
          <p:cNvSpPr>
            <a:spLocks noGrp="1" noChangeArrowheads="1"/>
          </p:cNvSpPr>
          <p:nvPr>
            <p:ph idx="1"/>
          </p:nvPr>
        </p:nvSpPr>
        <p:spPr/>
        <p:txBody>
          <a:bodyPr/>
          <a:lstStyle/>
          <a:p>
            <a:endParaRPr lang="fa-IR"/>
          </a:p>
          <a:p>
            <a:pPr algn="ctr" rtl="1">
              <a:buFontTx/>
              <a:buNone/>
            </a:pPr>
            <a:r>
              <a:rPr lang="ar-SA" sz="4000">
                <a:cs typeface="Lotus" pitchFamily="2" charset="-78"/>
              </a:rPr>
              <a:t>1- يكي از منابع جامعه شناسي، عقل سليم است. به باور روزمره‌اي كه از نسلي به نسل ديگر منتقل مي‌شود، عقل سليم گويند. </a:t>
            </a:r>
            <a:endParaRPr lang="en-US" sz="4000">
              <a:cs typeface="Lotus" pitchFamily="2" charset="-78"/>
            </a:endParaRPr>
          </a:p>
        </p:txBody>
      </p:sp>
      <p:sp>
        <p:nvSpPr>
          <p:cNvPr id="5" name="Footer Placeholder 4"/>
          <p:cNvSpPr>
            <a:spLocks noGrp="1"/>
          </p:cNvSpPr>
          <p:nvPr>
            <p:ph type="ftr" sz="quarter" idx="11"/>
          </p:nvPr>
        </p:nvSpPr>
        <p:spPr/>
        <p:txBody>
          <a:bodyPr/>
          <a:lstStyle/>
          <a:p>
            <a:r>
              <a:rPr lang="fa-IR" dirty="0" smtClean="0"/>
              <a:t>1385</a:t>
            </a:r>
            <a:endParaRPr lang="en-US" dirty="0"/>
          </a:p>
        </p:txBody>
      </p:sp>
      <p:sp>
        <p:nvSpPr>
          <p:cNvPr id="6" name="Slide Number Placeholder 5"/>
          <p:cNvSpPr>
            <a:spLocks noGrp="1"/>
          </p:cNvSpPr>
          <p:nvPr>
            <p:ph type="sldNum" sz="quarter" idx="12"/>
          </p:nvPr>
        </p:nvSpPr>
        <p:spPr/>
        <p:txBody>
          <a:bodyPr/>
          <a:lstStyle/>
          <a:p>
            <a:fld id="{9E3F4FC5-7510-4813-8100-BFAAD7C281FE}" type="slidenum">
              <a:rPr lang="fa-I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lstStyle/>
          <a:p>
            <a:r>
              <a:rPr lang="ar-SA" sz="5400">
                <a:cs typeface="Lotus" pitchFamily="2" charset="-78"/>
              </a:rPr>
              <a:t>عقل سليم</a:t>
            </a:r>
            <a:endParaRPr lang="en-US" sz="5400">
              <a:cs typeface="Lotus" pitchFamily="2" charset="-78"/>
            </a:endParaRPr>
          </a:p>
        </p:txBody>
      </p:sp>
      <p:sp>
        <p:nvSpPr>
          <p:cNvPr id="229379" name="Rectangle 3"/>
          <p:cNvSpPr>
            <a:spLocks noGrp="1" noChangeArrowheads="1"/>
          </p:cNvSpPr>
          <p:nvPr>
            <p:ph idx="1"/>
          </p:nvPr>
        </p:nvSpPr>
        <p:spPr/>
        <p:txBody>
          <a:bodyPr/>
          <a:lstStyle/>
          <a:p>
            <a:pPr algn="ctr" rtl="1">
              <a:buFontTx/>
              <a:buNone/>
            </a:pPr>
            <a:r>
              <a:rPr lang="ar-SA" sz="4000">
                <a:cs typeface="Lotus" pitchFamily="2" charset="-78"/>
              </a:rPr>
              <a:t>مثال اين كه گفته مي‌شود، جوانان طبقه متوسط كمتر از جوانان طبقه پائين مستعد بزهكاري‌اند، از نظر جامعه شناسي نادرست</a:t>
            </a:r>
            <a:r>
              <a:rPr lang="fa-IR" sz="4000">
                <a:cs typeface="Lotus" pitchFamily="2" charset="-78"/>
              </a:rPr>
              <a:t> </a:t>
            </a:r>
            <a:r>
              <a:rPr lang="ar-SA" sz="4000">
                <a:cs typeface="Lotus" pitchFamily="2" charset="-78"/>
              </a:rPr>
              <a:t>است. </a:t>
            </a:r>
            <a:endParaRPr lang="en-US" sz="4000">
              <a:cs typeface="Lotus" pitchFamily="2" charset="-78"/>
            </a:endParaRPr>
          </a:p>
          <a:p>
            <a:endParaRPr lang="en-US"/>
          </a:p>
        </p:txBody>
      </p:sp>
      <p:sp>
        <p:nvSpPr>
          <p:cNvPr id="6" name="Slide Number Placeholder 5"/>
          <p:cNvSpPr>
            <a:spLocks noGrp="1"/>
          </p:cNvSpPr>
          <p:nvPr>
            <p:ph type="sldNum" sz="quarter" idx="12"/>
          </p:nvPr>
        </p:nvSpPr>
        <p:spPr/>
        <p:txBody>
          <a:bodyPr/>
          <a:lstStyle/>
          <a:p>
            <a:fld id="{7A48F84F-8CA4-4ED9-BB96-3AF17A0AB4D7}" type="slidenum">
              <a:rPr lang="fa-I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p:txBody>
          <a:bodyPr/>
          <a:lstStyle/>
          <a:p>
            <a:pPr algn="dist" rtl="1">
              <a:buFontTx/>
              <a:buNone/>
            </a:pPr>
            <a:r>
              <a:rPr lang="ar-SA" sz="4000">
                <a:cs typeface="Lotus" pitchFamily="2" charset="-78"/>
              </a:rPr>
              <a:t>بنابراين عقل سليم اگر در معرض آزمون و تحليل علمي قرار گيرد، معتبر و پذيرفتني است.</a:t>
            </a:r>
            <a:endParaRPr lang="fa-IR" sz="4000">
              <a:cs typeface="Lotus" pitchFamily="2" charset="-78"/>
            </a:endParaRPr>
          </a:p>
          <a:p>
            <a:pPr algn="dist">
              <a:buFontTx/>
              <a:buNone/>
            </a:pPr>
            <a:endParaRPr lang="en-US" sz="4000">
              <a:cs typeface="Lotus" pitchFamily="2" charset="-78"/>
            </a:endParaRPr>
          </a:p>
        </p:txBody>
      </p:sp>
      <p:sp>
        <p:nvSpPr>
          <p:cNvPr id="5" name="Slide Number Placeholder 5"/>
          <p:cNvSpPr>
            <a:spLocks noGrp="1"/>
          </p:cNvSpPr>
          <p:nvPr>
            <p:ph type="sldNum" sz="quarter" idx="12"/>
          </p:nvPr>
        </p:nvSpPr>
        <p:spPr/>
        <p:txBody>
          <a:bodyPr/>
          <a:lstStyle/>
          <a:p>
            <a:fld id="{373871E6-6E87-4441-A7A2-31FC5D12A469}" type="slidenum">
              <a:rPr lang="fa-I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8172400" cy="6669360"/>
          </a:xfrm>
        </p:spPr>
        <p:txBody>
          <a:bodyPr>
            <a:normAutofit fontScale="85000" lnSpcReduction="20000"/>
          </a:bodyPr>
          <a:lstStyle/>
          <a:p>
            <a:pPr lvl="2"/>
            <a:r>
              <a:rPr lang="fa-IR" b="1" dirty="0"/>
              <a:t>مسئولیت‌ها و سوابق اجرائی، آموزشی و فرهنگی</a:t>
            </a:r>
            <a:r>
              <a:rPr lang="fa-IR" u="sng" baseline="30000" dirty="0">
                <a:hlinkClick r:id="rId2"/>
              </a:rPr>
              <a:t>[۷]</a:t>
            </a:r>
            <a:r>
              <a:rPr lang="fa-IR" b="1" dirty="0"/>
              <a:t>[</a:t>
            </a:r>
            <a:r>
              <a:rPr lang="fa-IR" b="1" u="sng" dirty="0">
                <a:hlinkClick r:id="rId3" tooltip="ویرایش بخش: مسئولیت‌ها و سوابق اجرائی، آموزشی و فرهنگی[۷]"/>
              </a:rPr>
              <a:t>ویرایش</a:t>
            </a:r>
            <a:r>
              <a:rPr lang="fa-IR" b="1" dirty="0" smtClean="0"/>
              <a:t>]</a:t>
            </a:r>
            <a:endParaRPr lang="en-US" b="1" dirty="0" smtClean="0"/>
          </a:p>
          <a:p>
            <a:pPr rtl="1"/>
            <a:r>
              <a:rPr lang="fa-IR" dirty="0" smtClean="0"/>
              <a:t>رییس دانشگاه فرهنگیان درمنطقه 2(خراسان بزرگ)</a:t>
            </a:r>
            <a:endParaRPr lang="en-US" dirty="0"/>
          </a:p>
          <a:p>
            <a:pPr lvl="0" rtl="1"/>
            <a:r>
              <a:rPr lang="fa-IR" dirty="0"/>
              <a:t>نماینده مردم مشهد </a:t>
            </a:r>
            <a:r>
              <a:rPr lang="fa-IR" dirty="0" smtClean="0"/>
              <a:t>و </a:t>
            </a:r>
            <a:r>
              <a:rPr lang="fa-IR" dirty="0"/>
              <a:t>کلات در مجلس شورای اسلامی (دوره هفتم و هشتم)</a:t>
            </a:r>
            <a:endParaRPr lang="en-US" dirty="0"/>
          </a:p>
          <a:p>
            <a:pPr lvl="0" rtl="1"/>
            <a:r>
              <a:rPr lang="fa-IR" dirty="0"/>
              <a:t>نایب رئیس اول </a:t>
            </a:r>
            <a:r>
              <a:rPr lang="fa-IR" u="sng" dirty="0">
                <a:hlinkClick r:id="rId4" tooltip="کمیسیون فرهنگی مجلس شورای اسلامی"/>
              </a:rPr>
              <a:t>کمیسیون فرهنگی مجلس شورای اسلامی</a:t>
            </a:r>
            <a:r>
              <a:rPr lang="fa-IR" dirty="0"/>
              <a:t> ایران (دوره هفتم و هشتم)</a:t>
            </a:r>
            <a:endParaRPr lang="en-US" dirty="0"/>
          </a:p>
          <a:p>
            <a:pPr lvl="0" rtl="1"/>
            <a:r>
              <a:rPr lang="fa-IR" dirty="0"/>
              <a:t>عضو کمیسیون اصل ۴۴ قانون اساسی مجلس شورای اسلامی</a:t>
            </a:r>
            <a:endParaRPr lang="en-US" dirty="0"/>
          </a:p>
          <a:p>
            <a:pPr lvl="0" rtl="1"/>
            <a:r>
              <a:rPr lang="fa-IR" dirty="0"/>
              <a:t>رئیس مجمع نمایندگان خراسان رضوی در مجلس شورای اسلامی (دوره هفتم و هشتم)</a:t>
            </a:r>
            <a:endParaRPr lang="en-US" dirty="0"/>
          </a:p>
          <a:p>
            <a:pPr lvl="0" rtl="1"/>
            <a:r>
              <a:rPr lang="fa-IR" dirty="0"/>
              <a:t>دبیر کمیسیون تلفیق برنامه پنجم توسعه کشور</a:t>
            </a:r>
            <a:endParaRPr lang="en-US" dirty="0"/>
          </a:p>
          <a:p>
            <a:pPr lvl="0" rtl="1"/>
            <a:r>
              <a:rPr lang="fa-IR" dirty="0"/>
              <a:t>عضو کمیسیون تلفیق بودجه کل کشور</a:t>
            </a:r>
            <a:endParaRPr lang="en-US" dirty="0"/>
          </a:p>
          <a:p>
            <a:pPr lvl="0" rtl="1"/>
            <a:r>
              <a:rPr lang="fa-IR" dirty="0"/>
              <a:t>عضو فراکسیون قرآن و عترت، اصولگرایان، فرهنگیان و دانشگاهیان، ورزش و حمایت از معلولان مجلس شورای اسلامی</a:t>
            </a:r>
            <a:endParaRPr lang="en-US" dirty="0"/>
          </a:p>
          <a:p>
            <a:pPr lvl="0" rtl="1"/>
            <a:r>
              <a:rPr lang="fa-IR" dirty="0"/>
              <a:t>عضو شورای فرهنگ عمومی کشور</a:t>
            </a:r>
            <a:endParaRPr lang="en-US" dirty="0"/>
          </a:p>
          <a:p>
            <a:pPr lvl="0" rtl="1"/>
            <a:r>
              <a:rPr lang="fa-IR" dirty="0"/>
              <a:t>عضو شورای مهندسی فرهنگی شورای عالی انقلاب فرهنگی</a:t>
            </a:r>
            <a:endParaRPr lang="en-US" dirty="0"/>
          </a:p>
          <a:p>
            <a:pPr lvl="0" rtl="1"/>
            <a:r>
              <a:rPr lang="fa-IR" dirty="0"/>
              <a:t>مشاور و دبیر شورای عالی فرهنگی و معاون تبلیغات و ارتباطات اسلامی </a:t>
            </a:r>
            <a:r>
              <a:rPr lang="fa-IR" u="sng" dirty="0">
                <a:hlinkClick r:id="rId5" tooltip="آستان قدس رضوی"/>
              </a:rPr>
              <a:t>آستان قدس رضوی</a:t>
            </a:r>
            <a:endParaRPr lang="en-US" dirty="0"/>
          </a:p>
          <a:p>
            <a:pPr lvl="0" rtl="1"/>
            <a:r>
              <a:rPr lang="fa-IR" dirty="0"/>
              <a:t>مدیر کل فرهنگ و ارشاد اسلامی خراسان</a:t>
            </a:r>
            <a:endParaRPr lang="en-US" dirty="0"/>
          </a:p>
          <a:p>
            <a:pPr lvl="0" rtl="1"/>
            <a:r>
              <a:rPr lang="fa-IR" dirty="0"/>
              <a:t>معاون اداره کل آموزش و پرورش خراسان</a:t>
            </a:r>
            <a:endParaRPr lang="en-US" dirty="0"/>
          </a:p>
          <a:p>
            <a:r>
              <a:rPr lang="fa-IR" dirty="0"/>
              <a:t>مدرس مراکز تربیت معلم و مراکز آموزش عالی فرهنگیان</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p:txBody>
          <a:bodyPr/>
          <a:lstStyle/>
          <a:p>
            <a:pPr algn="dist" rtl="1">
              <a:buFontTx/>
              <a:buNone/>
            </a:pPr>
            <a:r>
              <a:rPr lang="ar-SA" sz="4000">
                <a:cs typeface="Lotus" pitchFamily="2" charset="-78"/>
              </a:rPr>
              <a:t>بنابراين عقل سليم اگر در معرض آزمون و تحليل علمي قرار گيرد، معتبر و پذيرفتني است.</a:t>
            </a:r>
            <a:endParaRPr lang="fa-IR" sz="4000">
              <a:cs typeface="Lotus" pitchFamily="2" charset="-78"/>
            </a:endParaRPr>
          </a:p>
          <a:p>
            <a:pPr algn="dist">
              <a:buFontTx/>
              <a:buNone/>
            </a:pPr>
            <a:endParaRPr lang="en-US" sz="4000">
              <a:cs typeface="Lotus" pitchFamily="2" charset="-78"/>
            </a:endParaRPr>
          </a:p>
        </p:txBody>
      </p:sp>
      <p:sp>
        <p:nvSpPr>
          <p:cNvPr id="5" name="Slide Number Placeholder 5"/>
          <p:cNvSpPr>
            <a:spLocks noGrp="1"/>
          </p:cNvSpPr>
          <p:nvPr>
            <p:ph type="sldNum" sz="quarter" idx="12"/>
          </p:nvPr>
        </p:nvSpPr>
        <p:spPr/>
        <p:txBody>
          <a:bodyPr/>
          <a:lstStyle/>
          <a:p>
            <a:fld id="{373871E6-6E87-4441-A7A2-31FC5D12A469}" type="slidenum">
              <a:rPr lang="fa-I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7" name="Rectangle 3"/>
          <p:cNvSpPr>
            <a:spLocks noGrp="1" noChangeArrowheads="1"/>
          </p:cNvSpPr>
          <p:nvPr>
            <p:ph idx="1"/>
          </p:nvPr>
        </p:nvSpPr>
        <p:spPr/>
        <p:txBody>
          <a:bodyPr/>
          <a:lstStyle/>
          <a:p>
            <a:pPr algn="ctr" rtl="1">
              <a:buFontTx/>
              <a:buNone/>
            </a:pPr>
            <a:r>
              <a:rPr lang="ar-SA" sz="4000">
                <a:cs typeface="Lotus" pitchFamily="2" charset="-78"/>
              </a:rPr>
              <a:t>2- يكي ديگر از منابع، ادراك شهودي است. اين ادراك مبتني بر اطلاعات نيمه موثق و منابع مهم</a:t>
            </a:r>
            <a:r>
              <a:rPr lang="fa-IR" sz="4000">
                <a:cs typeface="Lotus" pitchFamily="2" charset="-78"/>
              </a:rPr>
              <a:t> </a:t>
            </a:r>
            <a:r>
              <a:rPr lang="ar-SA" sz="4000">
                <a:cs typeface="Lotus" pitchFamily="2" charset="-78"/>
              </a:rPr>
              <a:t>است. </a:t>
            </a:r>
            <a:endParaRPr lang="en-US" sz="4000">
              <a:cs typeface="Lotus" pitchFamily="2" charset="-78"/>
            </a:endParaRPr>
          </a:p>
          <a:p>
            <a:endParaRPr lang="en-US"/>
          </a:p>
        </p:txBody>
      </p:sp>
      <p:sp>
        <p:nvSpPr>
          <p:cNvPr id="4" name="Footer Placeholder 4"/>
          <p:cNvSpPr>
            <a:spLocks noGrp="1"/>
          </p:cNvSpPr>
          <p:nvPr>
            <p:ph type="ftr" sz="quarter" idx="11"/>
          </p:nvPr>
        </p:nvSpPr>
        <p:spPr/>
        <p:txBody>
          <a:bodyPr/>
          <a:lstStyle/>
          <a:p>
            <a:endParaRPr lang="en-US" dirty="0"/>
          </a:p>
        </p:txBody>
      </p:sp>
      <p:sp>
        <p:nvSpPr>
          <p:cNvPr id="5" name="Slide Number Placeholder 5"/>
          <p:cNvSpPr>
            <a:spLocks noGrp="1"/>
          </p:cNvSpPr>
          <p:nvPr>
            <p:ph type="sldNum" sz="quarter" idx="12"/>
          </p:nvPr>
        </p:nvSpPr>
        <p:spPr/>
        <p:txBody>
          <a:bodyPr/>
          <a:lstStyle/>
          <a:p>
            <a:fld id="{6A971912-4A8F-4EC1-BDC6-5C766E98A40E}" type="slidenum">
              <a:rPr lang="fa-I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p:txBody>
          <a:bodyPr/>
          <a:lstStyle/>
          <a:p>
            <a:pPr algn="ctr" rtl="1"/>
            <a:r>
              <a:rPr lang="ar-SA" sz="4800">
                <a:cs typeface="Lotus" pitchFamily="2" charset="-78"/>
              </a:rPr>
              <a:t>ادراك شهودي يك دانش غريزي است. ادراك شهودي و عقل سليم در جامعه شناسي جايي دارند، زيرا در تحول فرضيه‌ها غالباً نقش دارند.</a:t>
            </a:r>
            <a:endParaRPr lang="en-US" sz="4800">
              <a:cs typeface="Lotus" pitchFamily="2" charset="-78"/>
            </a:endParaRPr>
          </a:p>
        </p:txBody>
      </p:sp>
      <p:sp>
        <p:nvSpPr>
          <p:cNvPr id="4" name="Footer Placeholder 4"/>
          <p:cNvSpPr>
            <a:spLocks noGrp="1"/>
          </p:cNvSpPr>
          <p:nvPr>
            <p:ph type="ftr" sz="quarter" idx="11"/>
          </p:nvPr>
        </p:nvSpPr>
        <p:spPr/>
        <p:txBody>
          <a:bodyPr/>
          <a:lstStyle/>
          <a:p>
            <a:r>
              <a:rPr lang="fa-IR"/>
              <a:t>مژده کيانی - مردادماه 1385</a:t>
            </a:r>
            <a:endParaRPr lang="en-US"/>
          </a:p>
        </p:txBody>
      </p:sp>
      <p:sp>
        <p:nvSpPr>
          <p:cNvPr id="5" name="Slide Number Placeholder 5"/>
          <p:cNvSpPr>
            <a:spLocks noGrp="1"/>
          </p:cNvSpPr>
          <p:nvPr>
            <p:ph type="sldNum" sz="quarter" idx="12"/>
          </p:nvPr>
        </p:nvSpPr>
        <p:spPr/>
        <p:txBody>
          <a:bodyPr/>
          <a:lstStyle/>
          <a:p>
            <a:fld id="{4BE210B5-88AC-4FB1-8A69-05523ADF61CD}" type="slidenum">
              <a:rPr lang="fa-IR"/>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4"/>
          <p:cNvSpPr>
            <a:spLocks noGrp="1"/>
          </p:cNvSpPr>
          <p:nvPr>
            <p:ph type="ftr" sz="quarter" idx="11"/>
          </p:nvPr>
        </p:nvSpPr>
        <p:spPr/>
        <p:txBody>
          <a:bodyPr/>
          <a:lstStyle/>
          <a:p>
            <a:endParaRPr lang="en-US" dirty="0"/>
          </a:p>
        </p:txBody>
      </p:sp>
      <p:sp>
        <p:nvSpPr>
          <p:cNvPr id="12" name="Slide Number Placeholder 5"/>
          <p:cNvSpPr>
            <a:spLocks noGrp="1"/>
          </p:cNvSpPr>
          <p:nvPr>
            <p:ph type="sldNum" sz="quarter" idx="12"/>
          </p:nvPr>
        </p:nvSpPr>
        <p:spPr/>
        <p:txBody>
          <a:bodyPr/>
          <a:lstStyle/>
          <a:p>
            <a:fld id="{73A1269A-B332-4012-A5E7-006ACA98310E}" type="slidenum">
              <a:rPr lang="fa-IR"/>
              <a:pPr/>
              <a:t>33</a:t>
            </a:fld>
            <a:endParaRPr lang="en-US"/>
          </a:p>
        </p:txBody>
      </p:sp>
      <p:grpSp>
        <p:nvGrpSpPr>
          <p:cNvPr id="2" name="Group 4"/>
          <p:cNvGrpSpPr>
            <a:grpSpLocks/>
          </p:cNvGrpSpPr>
          <p:nvPr/>
        </p:nvGrpSpPr>
        <p:grpSpPr bwMode="auto">
          <a:xfrm>
            <a:off x="1331913" y="476250"/>
            <a:ext cx="5903912" cy="5049838"/>
            <a:chOff x="3741" y="12708"/>
            <a:chExt cx="3660" cy="2340"/>
          </a:xfrm>
        </p:grpSpPr>
        <p:sp>
          <p:nvSpPr>
            <p:cNvPr id="12293" name="Rectangle 5"/>
            <p:cNvSpPr>
              <a:spLocks noChangeArrowheads="1"/>
            </p:cNvSpPr>
            <p:nvPr/>
          </p:nvSpPr>
          <p:spPr bwMode="auto">
            <a:xfrm>
              <a:off x="4435" y="12708"/>
              <a:ext cx="2126" cy="720"/>
            </a:xfrm>
            <a:prstGeom prst="rect">
              <a:avLst/>
            </a:prstGeom>
            <a:solidFill>
              <a:srgbClr val="FFCCFF"/>
            </a:solidFill>
            <a:ln w="15875">
              <a:miter lim="800000"/>
              <a:headEnd/>
              <a:tailEnd/>
            </a:ln>
            <a:effectLst/>
            <a:scene3d>
              <a:camera prst="legacyObliqueBottomLeft"/>
              <a:lightRig rig="legacyFlat3" dir="t"/>
            </a:scene3d>
            <a:sp3d extrusionH="430200" prstMaterial="legacyMatte">
              <a:bevelT w="13500" h="13500" prst="angle"/>
              <a:bevelB w="13500" h="13500" prst="angle"/>
              <a:extrusionClr>
                <a:srgbClr val="FFCCFF"/>
              </a:extrusionClr>
            </a:sp3d>
          </p:spPr>
          <p:txBody>
            <a:bodyPr>
              <a:flatTx/>
            </a:bodyPr>
            <a:lstStyle/>
            <a:p>
              <a:pPr rtl="1"/>
              <a:endParaRPr lang="fa-IR" altLang="zh-CN" sz="2800" b="1">
                <a:latin typeface="Times New Roman" pitchFamily="18" charset="0"/>
                <a:ea typeface="SimSun" pitchFamily="2" charset="-122"/>
                <a:cs typeface="Lotus" pitchFamily="2" charset="-78"/>
              </a:endParaRPr>
            </a:p>
            <a:p>
              <a:pPr rtl="1"/>
              <a:r>
                <a:rPr lang="ar-SA" altLang="zh-CN" sz="3600" b="1">
                  <a:latin typeface="Times New Roman" pitchFamily="18" charset="0"/>
                  <a:ea typeface="SimSun" pitchFamily="2" charset="-122"/>
                  <a:cs typeface="Lotus" pitchFamily="2" charset="-78"/>
                </a:rPr>
                <a:t>منابع جامعه شناسي</a:t>
              </a:r>
            </a:p>
            <a:p>
              <a:pPr algn="r"/>
              <a:endParaRPr lang="en-US" sz="7200">
                <a:latin typeface="Tahoma" pitchFamily="34" charset="0"/>
                <a:ea typeface="SimSun" pitchFamily="2" charset="-122"/>
                <a:cs typeface="Lotus" pitchFamily="2" charset="-78"/>
              </a:endParaRPr>
            </a:p>
          </p:txBody>
        </p:sp>
        <p:sp>
          <p:nvSpPr>
            <p:cNvPr id="12294" name="Rectangle 6"/>
            <p:cNvSpPr>
              <a:spLocks noChangeArrowheads="1"/>
            </p:cNvSpPr>
            <p:nvPr/>
          </p:nvSpPr>
          <p:spPr bwMode="auto">
            <a:xfrm>
              <a:off x="6021" y="14380"/>
              <a:ext cx="1380" cy="668"/>
            </a:xfrm>
            <a:prstGeom prst="rect">
              <a:avLst/>
            </a:prstGeom>
            <a:solidFill>
              <a:srgbClr val="FFCCFF"/>
            </a:solidFill>
            <a:ln w="15875">
              <a:miter lim="800000"/>
              <a:headEnd/>
              <a:tailEnd/>
            </a:ln>
            <a:effectLst/>
            <a:scene3d>
              <a:camera prst="legacyPerspectiveFront">
                <a:rot lat="20099999" lon="20099999" rev="0"/>
              </a:camera>
              <a:lightRig rig="legacyFlat2" dir="t"/>
            </a:scene3d>
            <a:sp3d extrusionH="887400" prstMaterial="legacyMatte">
              <a:bevelT w="13500" h="13500" prst="angle"/>
              <a:bevelB w="13500" h="13500" prst="angle"/>
              <a:extrusionClr>
                <a:srgbClr val="FFCCFF"/>
              </a:extrusionClr>
            </a:sp3d>
          </p:spPr>
          <p:txBody>
            <a:bodyPr>
              <a:flatTx/>
            </a:bodyPr>
            <a:lstStyle/>
            <a:p>
              <a:pPr rtl="1"/>
              <a:endParaRPr lang="fa-IR" altLang="zh-CN" sz="3200">
                <a:latin typeface="Times New Roman" pitchFamily="18" charset="0"/>
                <a:ea typeface="SimSun" pitchFamily="2" charset="-122"/>
                <a:cs typeface="Lotus" pitchFamily="2" charset="-78"/>
              </a:endParaRPr>
            </a:p>
            <a:p>
              <a:pPr rtl="1"/>
              <a:r>
                <a:rPr lang="ar-SA" altLang="zh-CN" sz="4000" b="1">
                  <a:latin typeface="Times New Roman" pitchFamily="18" charset="0"/>
                  <a:ea typeface="SimSun" pitchFamily="2" charset="-122"/>
                  <a:cs typeface="Lotus" pitchFamily="2" charset="-78"/>
                </a:rPr>
                <a:t>عقل سليم</a:t>
              </a:r>
              <a:endParaRPr lang="en-US" sz="8800" b="1">
                <a:latin typeface="Tahoma" pitchFamily="34" charset="0"/>
                <a:ea typeface="SimSun" pitchFamily="2" charset="-122"/>
                <a:cs typeface="Lotus" pitchFamily="2" charset="-78"/>
              </a:endParaRPr>
            </a:p>
          </p:txBody>
        </p:sp>
        <p:sp>
          <p:nvSpPr>
            <p:cNvPr id="12295" name="Rectangle 7"/>
            <p:cNvSpPr>
              <a:spLocks noChangeArrowheads="1"/>
            </p:cNvSpPr>
            <p:nvPr/>
          </p:nvSpPr>
          <p:spPr bwMode="auto">
            <a:xfrm>
              <a:off x="3741" y="14380"/>
              <a:ext cx="1380" cy="668"/>
            </a:xfrm>
            <a:prstGeom prst="rect">
              <a:avLst/>
            </a:prstGeom>
            <a:solidFill>
              <a:srgbClr val="FFCCFF"/>
            </a:solidFill>
            <a:ln w="15875">
              <a:miter lim="800000"/>
              <a:headEnd/>
              <a:tailEnd/>
            </a:ln>
            <a:effectLst/>
            <a:scene3d>
              <a:camera prst="legacyPerspectiveFront">
                <a:rot lat="20099999" lon="20099999" rev="0"/>
              </a:camera>
              <a:lightRig rig="legacyFlat2" dir="t"/>
            </a:scene3d>
            <a:sp3d extrusionH="887400" prstMaterial="legacyMatte">
              <a:bevelT w="13500" h="13500" prst="angle"/>
              <a:bevelB w="13500" h="13500" prst="angle"/>
              <a:extrusionClr>
                <a:srgbClr val="FFCCFF"/>
              </a:extrusionClr>
            </a:sp3d>
          </p:spPr>
          <p:txBody>
            <a:bodyPr>
              <a:flatTx/>
            </a:bodyPr>
            <a:lstStyle/>
            <a:p>
              <a:pPr rtl="1"/>
              <a:endParaRPr lang="fa-IR" altLang="zh-CN" sz="2000">
                <a:latin typeface="Times New Roman" pitchFamily="18" charset="0"/>
                <a:ea typeface="SimSun" pitchFamily="2" charset="-122"/>
                <a:cs typeface="Lotus" pitchFamily="2" charset="-78"/>
              </a:endParaRPr>
            </a:p>
            <a:p>
              <a:pPr rtl="1"/>
              <a:r>
                <a:rPr lang="ar-SA" altLang="zh-CN" sz="3600" b="1">
                  <a:latin typeface="Times New Roman" pitchFamily="18" charset="0"/>
                  <a:ea typeface="SimSun" pitchFamily="2" charset="-122"/>
                  <a:cs typeface="Lotus" pitchFamily="2" charset="-78"/>
                </a:rPr>
                <a:t>ادراك شهودي</a:t>
              </a:r>
            </a:p>
            <a:p>
              <a:pPr rtl="1"/>
              <a:endParaRPr lang="fa-IR" altLang="zh-CN" sz="2000">
                <a:latin typeface="Times New Roman" pitchFamily="18" charset="0"/>
                <a:ea typeface="SimSun" pitchFamily="2" charset="-122"/>
                <a:cs typeface="Lotus" pitchFamily="2" charset="-78"/>
              </a:endParaRPr>
            </a:p>
            <a:p>
              <a:pPr algn="r"/>
              <a:endParaRPr lang="en-US" sz="8000" b="1">
                <a:latin typeface="Tahoma" pitchFamily="34" charset="0"/>
                <a:ea typeface="SimSun" pitchFamily="2" charset="-122"/>
                <a:cs typeface="Lotus" pitchFamily="2" charset="-78"/>
              </a:endParaRPr>
            </a:p>
          </p:txBody>
        </p:sp>
        <p:sp>
          <p:nvSpPr>
            <p:cNvPr id="12296" name="Line 8"/>
            <p:cNvSpPr>
              <a:spLocks noChangeShapeType="1"/>
            </p:cNvSpPr>
            <p:nvPr/>
          </p:nvSpPr>
          <p:spPr bwMode="auto">
            <a:xfrm>
              <a:off x="6741" y="13968"/>
              <a:ext cx="1" cy="398"/>
            </a:xfrm>
            <a:prstGeom prst="line">
              <a:avLst/>
            </a:prstGeom>
            <a:noFill/>
            <a:ln w="9525">
              <a:solidFill>
                <a:srgbClr val="993366"/>
              </a:solidFill>
              <a:prstDash val="lgDashDotDot"/>
              <a:round/>
              <a:headEnd/>
              <a:tailEnd type="stealth" w="med" len="lg"/>
            </a:ln>
          </p:spPr>
          <p:txBody>
            <a:bodyPr/>
            <a:lstStyle/>
            <a:p>
              <a:endParaRPr lang="en-US"/>
            </a:p>
          </p:txBody>
        </p:sp>
        <p:sp>
          <p:nvSpPr>
            <p:cNvPr id="12297" name="Line 9"/>
            <p:cNvSpPr>
              <a:spLocks noChangeShapeType="1"/>
            </p:cNvSpPr>
            <p:nvPr/>
          </p:nvSpPr>
          <p:spPr bwMode="auto">
            <a:xfrm>
              <a:off x="4220" y="13968"/>
              <a:ext cx="1" cy="398"/>
            </a:xfrm>
            <a:prstGeom prst="line">
              <a:avLst/>
            </a:prstGeom>
            <a:noFill/>
            <a:ln w="9525">
              <a:solidFill>
                <a:srgbClr val="993366"/>
              </a:solidFill>
              <a:prstDash val="lgDashDotDot"/>
              <a:round/>
              <a:headEnd/>
              <a:tailEnd type="stealth" w="med" len="lg"/>
            </a:ln>
          </p:spPr>
          <p:txBody>
            <a:bodyPr/>
            <a:lstStyle/>
            <a:p>
              <a:endParaRPr lang="en-US"/>
            </a:p>
          </p:txBody>
        </p:sp>
        <p:sp>
          <p:nvSpPr>
            <p:cNvPr id="12298" name="Line 10"/>
            <p:cNvSpPr>
              <a:spLocks noChangeShapeType="1"/>
            </p:cNvSpPr>
            <p:nvPr/>
          </p:nvSpPr>
          <p:spPr bwMode="auto">
            <a:xfrm flipV="1">
              <a:off x="4221" y="13968"/>
              <a:ext cx="2520" cy="0"/>
            </a:xfrm>
            <a:prstGeom prst="line">
              <a:avLst/>
            </a:prstGeom>
            <a:noFill/>
            <a:ln w="9525">
              <a:solidFill>
                <a:srgbClr val="993366"/>
              </a:solidFill>
              <a:prstDash val="lgDashDotDot"/>
              <a:round/>
              <a:headEnd/>
              <a:tailEnd/>
            </a:ln>
          </p:spPr>
          <p:txBody>
            <a:bodyPr/>
            <a:lstStyle/>
            <a:p>
              <a:endParaRPr lang="en-US"/>
            </a:p>
          </p:txBody>
        </p:sp>
        <p:sp>
          <p:nvSpPr>
            <p:cNvPr id="12299" name="Line 11"/>
            <p:cNvSpPr>
              <a:spLocks noChangeShapeType="1"/>
            </p:cNvSpPr>
            <p:nvPr/>
          </p:nvSpPr>
          <p:spPr bwMode="auto">
            <a:xfrm flipH="1">
              <a:off x="5481" y="13428"/>
              <a:ext cx="0" cy="540"/>
            </a:xfrm>
            <a:prstGeom prst="line">
              <a:avLst/>
            </a:prstGeom>
            <a:noFill/>
            <a:ln w="9525">
              <a:solidFill>
                <a:srgbClr val="993366"/>
              </a:solidFill>
              <a:prstDash val="lgDashDotDot"/>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0" dirty="0" smtClean="0">
                <a:solidFill>
                  <a:schemeClr val="tx1"/>
                </a:solidFill>
                <a:cs typeface="Zar" pitchFamily="2" charset="-78"/>
              </a:rPr>
              <a:t>تعاریف جامعه شناسی به عنوان علم</a:t>
            </a:r>
            <a:endParaRPr lang="fa-IR" b="0" dirty="0">
              <a:solidFill>
                <a:schemeClr val="tx1"/>
              </a:solidFill>
              <a:cs typeface="Zar" pitchFamily="2" charset="-78"/>
            </a:endParaRPr>
          </a:p>
        </p:txBody>
      </p:sp>
      <p:sp>
        <p:nvSpPr>
          <p:cNvPr id="3" name="Content Placeholder 2"/>
          <p:cNvSpPr>
            <a:spLocks noGrp="1"/>
          </p:cNvSpPr>
          <p:nvPr>
            <p:ph idx="1"/>
          </p:nvPr>
        </p:nvSpPr>
        <p:spPr/>
        <p:txBody>
          <a:bodyPr>
            <a:normAutofit fontScale="92500" lnSpcReduction="20000"/>
          </a:bodyPr>
          <a:lstStyle/>
          <a:p>
            <a:r>
              <a:rPr lang="fa-IR" dirty="0" smtClean="0">
                <a:cs typeface="Zar" pitchFamily="2" charset="-78"/>
              </a:rPr>
              <a:t>آگوست کنت : علم به قوانین کلی پدیده های اجتماعی</a:t>
            </a:r>
          </a:p>
          <a:p>
            <a:r>
              <a:rPr lang="fa-IR" dirty="0" smtClean="0">
                <a:cs typeface="Zar" pitchFamily="2" charset="-78"/>
              </a:rPr>
              <a:t>دورکیم : علمی که به بررسی پدیده های اجتماعی همچون اشیا می پردازد و علم نهادهای اجتماعی (مجموعه اعمال و افکاری که خود را برافراد تحمیل می کند)</a:t>
            </a:r>
          </a:p>
          <a:p>
            <a:r>
              <a:rPr lang="fa-IR" dirty="0" smtClean="0">
                <a:cs typeface="Zar" pitchFamily="2" charset="-78"/>
              </a:rPr>
              <a:t>ماکس وبر : علم مطالعه و بررسی کنش های اجتماعی و شناخت انگیزه های عمل اجتماعی انسان (عمل اجتماعی ، درک و تفهم و تبین علی آن)</a:t>
            </a:r>
          </a:p>
          <a:p>
            <a:endParaRPr lang="en-US" dirty="0" smtClean="0">
              <a:cs typeface="Zar" pitchFamily="2" charset="-78"/>
            </a:endParaRPr>
          </a:p>
          <a:p>
            <a:endParaRPr lang="fa-IR" dirty="0" smtClean="0">
              <a:cs typeface="Zar" pitchFamily="2" charset="-78"/>
            </a:endParaRPr>
          </a:p>
          <a:p>
            <a:r>
              <a:rPr lang="fa-IR" dirty="0" smtClean="0">
                <a:cs typeface="Zar" pitchFamily="2" charset="-78"/>
              </a:rPr>
              <a:t> جامعه شناسی علم مطالعه پدیده های اجتماعی ( اموری که ویژگی جمعی دارند) با روش علمی است .                                           </a:t>
            </a:r>
          </a:p>
          <a:p>
            <a:pPr>
              <a:buNone/>
            </a:pPr>
            <a:endParaRPr lang="fa-IR" dirty="0" smtClean="0">
              <a:cs typeface="Zar" pitchFamily="2" charset="-78"/>
            </a:endParaRPr>
          </a:p>
          <a:p>
            <a:pPr>
              <a:buNone/>
            </a:pPr>
            <a:endParaRPr lang="fa-IR" dirty="0" smtClean="0">
              <a:cs typeface="Zar" pitchFamily="2" charset="-78"/>
            </a:endParaRPr>
          </a:p>
          <a:p>
            <a:pPr>
              <a:buNone/>
            </a:pPr>
            <a:r>
              <a:rPr lang="fa-IR" dirty="0" smtClean="0">
                <a:cs typeface="Zar" pitchFamily="2" charset="-78"/>
              </a:rPr>
              <a:t>   تعریف جامعه شناسی : علم شناخت جامعه و سنن الهی حاکم برآن به منظور بهروزی و کمال انسان</a:t>
            </a:r>
          </a:p>
          <a:p>
            <a:pPr>
              <a:buNone/>
            </a:pPr>
            <a:endParaRPr lang="fa-IR" dirty="0"/>
          </a:p>
        </p:txBody>
      </p:sp>
      <p:sp>
        <p:nvSpPr>
          <p:cNvPr id="4" name="Rectangle 3"/>
          <p:cNvSpPr/>
          <p:nvPr/>
        </p:nvSpPr>
        <p:spPr>
          <a:xfrm>
            <a:off x="10018036" y="5516647"/>
            <a:ext cx="271228" cy="507831"/>
          </a:xfrm>
          <a:prstGeom prst="rect">
            <a:avLst/>
          </a:prstGeom>
        </p:spPr>
        <p:txBody>
          <a:bodyPr wrap="none">
            <a:spAutoFit/>
          </a:bodyPr>
          <a:lstStyle/>
          <a:p>
            <a:r>
              <a:rPr lang="fa-IR" sz="2700" dirty="0" smtClean="0">
                <a:solidFill>
                  <a:prstClr val="black"/>
                </a:solidFill>
              </a:rPr>
              <a:t> </a:t>
            </a:r>
            <a:endParaRPr lang="fa-IR" dirty="0"/>
          </a:p>
        </p:txBody>
      </p:sp>
    </p:spTree>
  </p:cSld>
  <p:clrMapOvr>
    <a:masterClrMapping/>
  </p:clrMapOvr>
  <p:transition>
    <p:spli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noFill/>
        </p:spPr>
        <p:txBody>
          <a:bodyPr>
            <a:normAutofit fontScale="90000"/>
          </a:bodyPr>
          <a:lstStyle/>
          <a:p>
            <a:r>
              <a:rPr lang="ar-SA" sz="4000" b="1">
                <a:cs typeface="Lotus" pitchFamily="2" charset="-78"/>
              </a:rPr>
              <a:t>جامعه شناسي به عنوان يك علم</a:t>
            </a:r>
            <a:r>
              <a:rPr lang="fa-IR" sz="4000">
                <a:cs typeface="Lotus" pitchFamily="2" charset="-78"/>
              </a:rPr>
              <a:t/>
            </a:r>
            <a:br>
              <a:rPr lang="fa-IR" sz="4000">
                <a:cs typeface="Lotus" pitchFamily="2" charset="-78"/>
              </a:rPr>
            </a:br>
            <a:endParaRPr lang="en-US" sz="4000">
              <a:cs typeface="Lotus" pitchFamily="2" charset="-78"/>
            </a:endParaRPr>
          </a:p>
        </p:txBody>
      </p:sp>
      <p:sp>
        <p:nvSpPr>
          <p:cNvPr id="55299" name="Rectangle 3"/>
          <p:cNvSpPr>
            <a:spLocks noGrp="1" noChangeArrowheads="1"/>
          </p:cNvSpPr>
          <p:nvPr>
            <p:ph idx="1"/>
          </p:nvPr>
        </p:nvSpPr>
        <p:spPr/>
        <p:txBody>
          <a:bodyPr/>
          <a:lstStyle/>
          <a:p>
            <a:pPr algn="ctr" rtl="1">
              <a:buFontTx/>
              <a:buNone/>
            </a:pPr>
            <a:r>
              <a:rPr lang="ar-SA" sz="4000" dirty="0">
                <a:cs typeface="Lotus" pitchFamily="2" charset="-78"/>
              </a:rPr>
              <a:t>جامعه شناسي نيز مانند علوم اجتماعي ديگر، از بيشتر رشته‌هاي علوم اجتماعي دقت كمتري دارد. اين مسأله چند دليل اساسي دارد:</a:t>
            </a:r>
            <a:endParaRPr lang="fa-IR" sz="4000" dirty="0">
              <a:cs typeface="Lotus" pitchFamily="2" charset="-78"/>
            </a:endParaRPr>
          </a:p>
          <a:p>
            <a:pPr algn="ctr" rtl="1">
              <a:buFontTx/>
              <a:buNone/>
            </a:pPr>
            <a:r>
              <a:rPr lang="ar-SA" sz="4000" dirty="0">
                <a:cs typeface="Lotus" pitchFamily="2" charset="-78"/>
              </a:rPr>
              <a:t>1. روش علمي به تازگي در بررسي رفتار اجتماعي به كار گرفته شده است، </a:t>
            </a:r>
            <a:endParaRPr lang="en-US" sz="4000" dirty="0">
              <a:cs typeface="Lotus" pitchFamily="2" charset="-78"/>
            </a:endParaRPr>
          </a:p>
        </p:txBody>
      </p:sp>
      <p:sp>
        <p:nvSpPr>
          <p:cNvPr id="5" name="Footer Placeholder 4"/>
          <p:cNvSpPr>
            <a:spLocks noGrp="1"/>
          </p:cNvSpPr>
          <p:nvPr>
            <p:ph type="ftr" sz="quarter" idx="11"/>
          </p:nvPr>
        </p:nvSpPr>
        <p:spPr/>
        <p:txBody>
          <a:bodyPr/>
          <a:lstStyle/>
          <a:p>
            <a:r>
              <a:rPr lang="fa-IR" dirty="0" smtClean="0"/>
              <a:t>5</a:t>
            </a:r>
            <a:endParaRPr lang="en-US" dirty="0"/>
          </a:p>
        </p:txBody>
      </p:sp>
      <p:sp>
        <p:nvSpPr>
          <p:cNvPr id="6" name="Slide Number Placeholder 5"/>
          <p:cNvSpPr>
            <a:spLocks noGrp="1"/>
          </p:cNvSpPr>
          <p:nvPr>
            <p:ph type="sldNum" sz="quarter" idx="12"/>
          </p:nvPr>
        </p:nvSpPr>
        <p:spPr/>
        <p:txBody>
          <a:bodyPr/>
          <a:lstStyle/>
          <a:p>
            <a:fld id="{EAE75D13-2893-4E4F-A9E0-6966AAD3CD54}" type="slidenum">
              <a:rPr lang="fa-IR"/>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93738" y="331788"/>
            <a:ext cx="6745287" cy="1276350"/>
          </a:xfrm>
        </p:spPr>
        <p:txBody>
          <a:bodyPr>
            <a:normAutofit/>
          </a:bodyPr>
          <a:lstStyle/>
          <a:p>
            <a:pPr rtl="1"/>
            <a:r>
              <a:rPr lang="ar-SA" altLang="zh-CN" b="1" i="1">
                <a:cs typeface="Lotus" pitchFamily="2" charset="-78"/>
              </a:rPr>
              <a:t>دلايل دقت پائين جامعه شناسي</a:t>
            </a:r>
            <a:r>
              <a:rPr lang="en-US">
                <a:cs typeface="Lotus" pitchFamily="2" charset="-78"/>
              </a:rPr>
              <a:t/>
            </a:r>
            <a:br>
              <a:rPr lang="en-US">
                <a:cs typeface="Lotus" pitchFamily="2" charset="-78"/>
              </a:rPr>
            </a:br>
            <a:endParaRPr lang="en-US">
              <a:cs typeface="Lotus" pitchFamily="2" charset="-78"/>
            </a:endParaRPr>
          </a:p>
        </p:txBody>
      </p:sp>
      <p:sp>
        <p:nvSpPr>
          <p:cNvPr id="56323" name="Rectangle 3"/>
          <p:cNvSpPr>
            <a:spLocks noGrp="1" noChangeArrowheads="1"/>
          </p:cNvSpPr>
          <p:nvPr>
            <p:ph idx="1"/>
          </p:nvPr>
        </p:nvSpPr>
        <p:spPr/>
        <p:txBody>
          <a:bodyPr/>
          <a:lstStyle/>
          <a:p>
            <a:pPr algn="ctr" rtl="1">
              <a:buFontTx/>
              <a:buNone/>
            </a:pPr>
            <a:r>
              <a:rPr lang="ar-SA" sz="4400">
                <a:cs typeface="Lotus" pitchFamily="2" charset="-78"/>
              </a:rPr>
              <a:t>2. در برخورد با موضوع‌هاي انساني مسائل بسياري مطرح مي‌باشد كه در بررسي فيزيك يا زمين شناسي وجود ندارد، </a:t>
            </a:r>
            <a:endParaRPr lang="en-US" sz="4400">
              <a:cs typeface="Lotus" pitchFamily="2" charset="-78"/>
            </a:endParaRPr>
          </a:p>
        </p:txBody>
      </p:sp>
      <p:sp>
        <p:nvSpPr>
          <p:cNvPr id="5" name="Footer Placeholder 4"/>
          <p:cNvSpPr>
            <a:spLocks noGrp="1"/>
          </p:cNvSpPr>
          <p:nvPr>
            <p:ph type="ftr" sz="quarter" idx="11"/>
          </p:nvPr>
        </p:nvSpPr>
        <p:spPr/>
        <p:txBody>
          <a:bodyPr/>
          <a:lstStyle/>
          <a:p>
            <a:r>
              <a:rPr lang="fa-IR" dirty="0" smtClean="0"/>
              <a:t>م85</a:t>
            </a:r>
            <a:endParaRPr lang="en-US" dirty="0"/>
          </a:p>
        </p:txBody>
      </p:sp>
      <p:sp>
        <p:nvSpPr>
          <p:cNvPr id="6" name="Slide Number Placeholder 5"/>
          <p:cNvSpPr>
            <a:spLocks noGrp="1"/>
          </p:cNvSpPr>
          <p:nvPr>
            <p:ph type="sldNum" sz="quarter" idx="12"/>
          </p:nvPr>
        </p:nvSpPr>
        <p:spPr/>
        <p:txBody>
          <a:bodyPr/>
          <a:lstStyle/>
          <a:p>
            <a:fld id="{B1D68127-31A4-4875-B6FF-750BE674F629}" type="slidenum">
              <a:rPr lang="fa-IR"/>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normAutofit fontScale="90000"/>
          </a:bodyPr>
          <a:lstStyle/>
          <a:p>
            <a:pPr rtl="1"/>
            <a:r>
              <a:rPr lang="fa-IR" altLang="zh-CN" b="1" i="1">
                <a:cs typeface="Lotus" pitchFamily="2" charset="-78"/>
              </a:rPr>
              <a:t>ادامه بحث</a:t>
            </a:r>
            <a:r>
              <a:rPr lang="en-US">
                <a:cs typeface="Lotus" pitchFamily="2" charset="-78"/>
              </a:rPr>
              <a:t/>
            </a:r>
            <a:br>
              <a:rPr lang="en-US">
                <a:cs typeface="Lotus" pitchFamily="2" charset="-78"/>
              </a:rPr>
            </a:br>
            <a:endParaRPr lang="en-US">
              <a:cs typeface="Lotus" pitchFamily="2" charset="-78"/>
            </a:endParaRPr>
          </a:p>
        </p:txBody>
      </p:sp>
      <p:sp>
        <p:nvSpPr>
          <p:cNvPr id="120835" name="Rectangle 3"/>
          <p:cNvSpPr>
            <a:spLocks noGrp="1" noChangeArrowheads="1"/>
          </p:cNvSpPr>
          <p:nvPr>
            <p:ph idx="1"/>
          </p:nvPr>
        </p:nvSpPr>
        <p:spPr/>
        <p:txBody>
          <a:bodyPr/>
          <a:lstStyle/>
          <a:p>
            <a:pPr algn="ctr" rtl="1">
              <a:buFontTx/>
              <a:buNone/>
            </a:pPr>
            <a:r>
              <a:rPr lang="ar-SA" sz="4400">
                <a:cs typeface="Lotus" pitchFamily="2" charset="-78"/>
              </a:rPr>
              <a:t>3</a:t>
            </a:r>
            <a:r>
              <a:rPr lang="ar-SA" sz="4000">
                <a:cs typeface="Lotus" pitchFamily="2" charset="-78"/>
              </a:rPr>
              <a:t>. رفتار افراد دستخوش دگرگوني‌هايي است كه همين دگرگوني‌ها مي‌توانند در رابطه آن‌ها با ديگران و نيز با دانشمنداني كه مي‌خواهند آن‌ها را مورد بررسي قرار دهند، تأثير شاياني بگذارند.</a:t>
            </a:r>
            <a:endParaRPr lang="en-US" sz="4000">
              <a:cs typeface="Lotus" pitchFamily="2" charset="-78"/>
            </a:endParaRPr>
          </a:p>
          <a:p>
            <a:endParaRPr lang="en-US" sz="4000">
              <a:cs typeface="Lotus" pitchFamily="2" charset="-78"/>
            </a:endParaRPr>
          </a:p>
          <a:p>
            <a:endParaRPr lang="en-US"/>
          </a:p>
        </p:txBody>
      </p:sp>
      <p:sp>
        <p:nvSpPr>
          <p:cNvPr id="5" name="Footer Placeholder 4"/>
          <p:cNvSpPr>
            <a:spLocks noGrp="1"/>
          </p:cNvSpPr>
          <p:nvPr>
            <p:ph type="ftr" sz="quarter" idx="11"/>
          </p:nvPr>
        </p:nvSpPr>
        <p:spPr/>
        <p:txBody>
          <a:bodyPr/>
          <a:lstStyle/>
          <a:p>
            <a:r>
              <a:rPr lang="fa-IR" dirty="0" smtClean="0"/>
              <a:t>5</a:t>
            </a:r>
            <a:endParaRPr lang="en-US" dirty="0"/>
          </a:p>
        </p:txBody>
      </p:sp>
      <p:sp>
        <p:nvSpPr>
          <p:cNvPr id="6" name="Slide Number Placeholder 5"/>
          <p:cNvSpPr>
            <a:spLocks noGrp="1"/>
          </p:cNvSpPr>
          <p:nvPr>
            <p:ph type="sldNum" sz="quarter" idx="12"/>
          </p:nvPr>
        </p:nvSpPr>
        <p:spPr/>
        <p:txBody>
          <a:bodyPr/>
          <a:lstStyle/>
          <a:p>
            <a:fld id="{F7F4D617-891B-46F0-9873-382FE5B2D13F}" type="slidenum">
              <a:rPr lang="fa-IR"/>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5"/>
          <p:cNvSpPr>
            <a:spLocks noGrp="1"/>
          </p:cNvSpPr>
          <p:nvPr>
            <p:ph type="sldNum" sz="quarter" idx="12"/>
          </p:nvPr>
        </p:nvSpPr>
        <p:spPr/>
        <p:txBody>
          <a:bodyPr/>
          <a:lstStyle/>
          <a:p>
            <a:fld id="{9F1C755B-2B13-48BE-A081-49613CF1EAD4}" type="slidenum">
              <a:rPr lang="fa-IR"/>
              <a:pPr/>
              <a:t>38</a:t>
            </a:fld>
            <a:endParaRPr lang="en-US"/>
          </a:p>
        </p:txBody>
      </p:sp>
      <p:grpSp>
        <p:nvGrpSpPr>
          <p:cNvPr id="2" name="Group 4"/>
          <p:cNvGrpSpPr>
            <a:grpSpLocks/>
          </p:cNvGrpSpPr>
          <p:nvPr/>
        </p:nvGrpSpPr>
        <p:grpSpPr bwMode="auto">
          <a:xfrm>
            <a:off x="1835150" y="1052513"/>
            <a:ext cx="5761038" cy="4397375"/>
            <a:chOff x="2601" y="11808"/>
            <a:chExt cx="6120" cy="3240"/>
          </a:xfrm>
        </p:grpSpPr>
        <p:sp>
          <p:nvSpPr>
            <p:cNvPr id="13317" name="Rectangle 5"/>
            <p:cNvSpPr>
              <a:spLocks noChangeArrowheads="1"/>
            </p:cNvSpPr>
            <p:nvPr/>
          </p:nvSpPr>
          <p:spPr bwMode="auto">
            <a:xfrm>
              <a:off x="4195" y="11808"/>
              <a:ext cx="3086" cy="1035"/>
            </a:xfrm>
            <a:prstGeom prst="rect">
              <a:avLst/>
            </a:prstGeom>
            <a:gradFill rotWithShape="1">
              <a:gsLst>
                <a:gs pos="0">
                  <a:srgbClr val="FFCCFF"/>
                </a:gs>
                <a:gs pos="100000">
                  <a:srgbClr val="FFFFFF"/>
                </a:gs>
              </a:gsLst>
              <a:lin ang="5400000" scaled="1"/>
            </a:gradFill>
            <a:ln w="15875">
              <a:miter lim="800000"/>
              <a:headEnd/>
              <a:tailEnd/>
            </a:ln>
            <a:effectLst/>
            <a:scene3d>
              <a:camera prst="legacyPerspectiveTopRight"/>
              <a:lightRig rig="legacyFlat3" dir="b"/>
            </a:scene3d>
            <a:sp3d extrusionH="121893000" prstMaterial="legacyMatte">
              <a:bevelT w="13500" h="13500" prst="angle"/>
              <a:bevelB w="13500" h="13500" prst="angle"/>
              <a:extrusionClr>
                <a:srgbClr val="FFCCFF"/>
              </a:extrusionClr>
            </a:sp3d>
          </p:spPr>
          <p:txBody>
            <a:bodyPr>
              <a:flatTx/>
            </a:bodyPr>
            <a:lstStyle/>
            <a:p>
              <a:pPr rtl="1"/>
              <a:endParaRPr lang="en-US" altLang="zh-CN" sz="700" i="1" dirty="0">
                <a:latin typeface="Times New Roman" pitchFamily="18" charset="0"/>
                <a:ea typeface="SimSun" pitchFamily="2" charset="-122"/>
                <a:cs typeface="B Nazanin" pitchFamily="2" charset="-78"/>
              </a:endParaRPr>
            </a:p>
            <a:p>
              <a:pPr rtl="1"/>
              <a:r>
                <a:rPr lang="ar-SA" altLang="zh-CN" sz="3200" b="1" i="1" dirty="0">
                  <a:latin typeface="Times New Roman" pitchFamily="18" charset="0"/>
                  <a:ea typeface="SimSun" pitchFamily="2" charset="-122"/>
                  <a:cs typeface="Lotus" pitchFamily="2" charset="-78"/>
                </a:rPr>
                <a:t>دلايل دقت پائين جامعه شناسي</a:t>
              </a:r>
              <a:endParaRPr lang="en-US" sz="6600" b="1" dirty="0">
                <a:latin typeface="Tahoma" pitchFamily="34" charset="0"/>
                <a:cs typeface="Lotus" pitchFamily="2" charset="-78"/>
              </a:endParaRPr>
            </a:p>
          </p:txBody>
        </p:sp>
        <p:sp>
          <p:nvSpPr>
            <p:cNvPr id="13318" name="Rectangle 6"/>
            <p:cNvSpPr>
              <a:spLocks noChangeArrowheads="1"/>
            </p:cNvSpPr>
            <p:nvPr/>
          </p:nvSpPr>
          <p:spPr bwMode="auto">
            <a:xfrm>
              <a:off x="6921" y="13840"/>
              <a:ext cx="1800" cy="1208"/>
            </a:xfrm>
            <a:prstGeom prst="rect">
              <a:avLst/>
            </a:prstGeom>
            <a:gradFill rotWithShape="1">
              <a:gsLst>
                <a:gs pos="0">
                  <a:srgbClr val="FFFFFF"/>
                </a:gs>
                <a:gs pos="100000">
                  <a:srgbClr val="CCFFCC"/>
                </a:gs>
              </a:gsLst>
              <a:path path="shape">
                <a:fillToRect l="50000" t="50000" r="50000" b="50000"/>
              </a:path>
            </a:gradFill>
            <a:ln w="15875">
              <a:miter lim="800000"/>
              <a:headEnd/>
              <a:tailEnd/>
            </a:ln>
            <a:effectLst/>
            <a:scene3d>
              <a:camera prst="legacyObliqueTopLeft"/>
              <a:lightRig rig="legacyFlat3" dir="t"/>
            </a:scene3d>
            <a:sp3d extrusionH="430200" prstMaterial="legacyMatte">
              <a:bevelT w="13500" h="13500" prst="angle"/>
              <a:bevelB w="13500" h="13500" prst="angle"/>
              <a:extrusionClr>
                <a:srgbClr val="CCFFCC"/>
              </a:extrusionClr>
            </a:sp3d>
          </p:spPr>
          <p:txBody>
            <a:bodyPr>
              <a:flatTx/>
            </a:bodyPr>
            <a:lstStyle/>
            <a:p>
              <a:pPr rtl="1"/>
              <a:r>
                <a:rPr lang="ar-SA" altLang="zh-CN" sz="2800" b="1">
                  <a:latin typeface="Times New Roman" pitchFamily="18" charset="0"/>
                  <a:ea typeface="SimSun" pitchFamily="2" charset="-122"/>
                  <a:cs typeface="Lotus" pitchFamily="2" charset="-78"/>
                </a:rPr>
                <a:t>تازگي روش علمي در بررسي رفتار اجتماعي</a:t>
              </a:r>
              <a:endParaRPr lang="en-US" sz="6600" b="1">
                <a:latin typeface="Tahoma" pitchFamily="34" charset="0"/>
                <a:ea typeface="SimSun" pitchFamily="2" charset="-122"/>
                <a:cs typeface="Lotus" pitchFamily="2" charset="-78"/>
              </a:endParaRPr>
            </a:p>
          </p:txBody>
        </p:sp>
        <p:sp>
          <p:nvSpPr>
            <p:cNvPr id="13319" name="Rectangle 7"/>
            <p:cNvSpPr>
              <a:spLocks noChangeArrowheads="1"/>
            </p:cNvSpPr>
            <p:nvPr/>
          </p:nvSpPr>
          <p:spPr bwMode="auto">
            <a:xfrm>
              <a:off x="4761" y="13840"/>
              <a:ext cx="1800" cy="1208"/>
            </a:xfrm>
            <a:prstGeom prst="rect">
              <a:avLst/>
            </a:prstGeom>
            <a:gradFill rotWithShape="1">
              <a:gsLst>
                <a:gs pos="0">
                  <a:srgbClr val="FFFFFF"/>
                </a:gs>
                <a:gs pos="100000">
                  <a:srgbClr val="CCFFCC"/>
                </a:gs>
              </a:gsLst>
              <a:path path="shape">
                <a:fillToRect l="50000" t="50000" r="50000" b="50000"/>
              </a:path>
            </a:gradFill>
            <a:ln w="15875">
              <a:miter lim="800000"/>
              <a:headEnd/>
              <a:tailEnd/>
            </a:ln>
            <a:effectLst/>
            <a:scene3d>
              <a:camera prst="legacyObliqueTopLeft"/>
              <a:lightRig rig="legacyFlat3" dir="t"/>
            </a:scene3d>
            <a:sp3d extrusionH="430200" prstMaterial="legacyMatte">
              <a:bevelT w="13500" h="13500" prst="angle"/>
              <a:bevelB w="13500" h="13500" prst="angle"/>
              <a:extrusionClr>
                <a:srgbClr val="CCFFCC"/>
              </a:extrusionClr>
            </a:sp3d>
          </p:spPr>
          <p:txBody>
            <a:bodyPr>
              <a:flatTx/>
            </a:bodyPr>
            <a:lstStyle/>
            <a:p>
              <a:pPr rtl="1"/>
              <a:endParaRPr lang="en-US" altLang="zh-CN" sz="500">
                <a:latin typeface="Times New Roman" pitchFamily="18" charset="0"/>
                <a:ea typeface="SimSun" pitchFamily="2" charset="-122"/>
                <a:cs typeface="B Nazanin" pitchFamily="2" charset="-78"/>
              </a:endParaRPr>
            </a:p>
            <a:p>
              <a:pPr rtl="1"/>
              <a:r>
                <a:rPr lang="ar-SA" altLang="zh-CN" sz="3200" b="1">
                  <a:latin typeface="Times New Roman" pitchFamily="18" charset="0"/>
                  <a:ea typeface="SimSun" pitchFamily="2" charset="-122"/>
                  <a:cs typeface="Lotus" pitchFamily="2" charset="-78"/>
                </a:rPr>
                <a:t>دگرگوني رفتار انساني</a:t>
              </a:r>
            </a:p>
            <a:p>
              <a:pPr algn="r"/>
              <a:endParaRPr lang="en-US" sz="7200" b="1">
                <a:latin typeface="Tahoma" pitchFamily="34" charset="0"/>
                <a:cs typeface="Lotus" pitchFamily="2" charset="-78"/>
              </a:endParaRPr>
            </a:p>
          </p:txBody>
        </p:sp>
        <p:sp>
          <p:nvSpPr>
            <p:cNvPr id="13320" name="Rectangle 8"/>
            <p:cNvSpPr>
              <a:spLocks noChangeArrowheads="1"/>
            </p:cNvSpPr>
            <p:nvPr/>
          </p:nvSpPr>
          <p:spPr bwMode="auto">
            <a:xfrm>
              <a:off x="2601" y="13840"/>
              <a:ext cx="1800" cy="1208"/>
            </a:xfrm>
            <a:prstGeom prst="rect">
              <a:avLst/>
            </a:prstGeom>
            <a:gradFill rotWithShape="1">
              <a:gsLst>
                <a:gs pos="0">
                  <a:srgbClr val="FFFFFF"/>
                </a:gs>
                <a:gs pos="100000">
                  <a:srgbClr val="CCFFCC"/>
                </a:gs>
              </a:gsLst>
              <a:path path="shape">
                <a:fillToRect l="50000" t="50000" r="50000" b="50000"/>
              </a:path>
            </a:gradFill>
            <a:ln w="15875">
              <a:miter lim="800000"/>
              <a:headEnd/>
              <a:tailEnd/>
            </a:ln>
            <a:effectLst/>
            <a:scene3d>
              <a:camera prst="legacyObliqueTopLeft"/>
              <a:lightRig rig="legacyFlat3" dir="t"/>
            </a:scene3d>
            <a:sp3d extrusionH="430200" prstMaterial="legacyMatte">
              <a:bevelT w="13500" h="13500" prst="angle"/>
              <a:bevelB w="13500" h="13500" prst="angle"/>
              <a:extrusionClr>
                <a:srgbClr val="CCFFCC"/>
              </a:extrusionClr>
            </a:sp3d>
          </p:spPr>
          <p:txBody>
            <a:bodyPr>
              <a:flatTx/>
            </a:bodyPr>
            <a:lstStyle/>
            <a:p>
              <a:pPr rtl="1"/>
              <a:endParaRPr lang="en-US" altLang="zh-CN" sz="600">
                <a:latin typeface="Times New Roman" pitchFamily="18" charset="0"/>
                <a:ea typeface="SimSun" pitchFamily="2" charset="-122"/>
                <a:cs typeface="B Nazanin" pitchFamily="2" charset="-78"/>
              </a:endParaRPr>
            </a:p>
            <a:p>
              <a:pPr rtl="1"/>
              <a:r>
                <a:rPr lang="ar-SA" altLang="zh-CN" sz="3600" b="1">
                  <a:latin typeface="Times New Roman" pitchFamily="18" charset="0"/>
                  <a:ea typeface="SimSun" pitchFamily="2" charset="-122"/>
                  <a:cs typeface="Lotus" pitchFamily="2" charset="-78"/>
                </a:rPr>
                <a:t>پيچيدگي رفتار انسان</a:t>
              </a:r>
            </a:p>
            <a:p>
              <a:pPr algn="r"/>
              <a:endParaRPr lang="en-US" sz="8000" b="1">
                <a:latin typeface="Tahoma" pitchFamily="34" charset="0"/>
                <a:cs typeface="Lotus" pitchFamily="2" charset="-78"/>
              </a:endParaRPr>
            </a:p>
          </p:txBody>
        </p:sp>
        <p:grpSp>
          <p:nvGrpSpPr>
            <p:cNvPr id="3" name="Group 9"/>
            <p:cNvGrpSpPr>
              <a:grpSpLocks/>
            </p:cNvGrpSpPr>
            <p:nvPr/>
          </p:nvGrpSpPr>
          <p:grpSpPr bwMode="auto">
            <a:xfrm>
              <a:off x="3501" y="12888"/>
              <a:ext cx="4140" cy="900"/>
              <a:chOff x="3501" y="12888"/>
              <a:chExt cx="4140" cy="900"/>
            </a:xfrm>
          </p:grpSpPr>
          <p:sp>
            <p:nvSpPr>
              <p:cNvPr id="13322" name="Line 10"/>
              <p:cNvSpPr>
                <a:spLocks noChangeShapeType="1"/>
              </p:cNvSpPr>
              <p:nvPr/>
            </p:nvSpPr>
            <p:spPr bwMode="auto">
              <a:xfrm>
                <a:off x="7641" y="13068"/>
                <a:ext cx="0" cy="720"/>
              </a:xfrm>
              <a:prstGeom prst="line">
                <a:avLst/>
              </a:prstGeom>
              <a:noFill/>
              <a:ln w="9525">
                <a:solidFill>
                  <a:schemeClr val="tx1"/>
                </a:solidFill>
                <a:prstDash val="lgDashDotDot"/>
                <a:round/>
                <a:headEnd/>
                <a:tailEnd type="stealth" w="med" len="lg"/>
              </a:ln>
            </p:spPr>
            <p:txBody>
              <a:bodyPr/>
              <a:lstStyle/>
              <a:p>
                <a:endParaRPr lang="en-US"/>
              </a:p>
            </p:txBody>
          </p:sp>
          <p:sp>
            <p:nvSpPr>
              <p:cNvPr id="13323" name="Line 11"/>
              <p:cNvSpPr>
                <a:spLocks noChangeShapeType="1"/>
              </p:cNvSpPr>
              <p:nvPr/>
            </p:nvSpPr>
            <p:spPr bwMode="auto">
              <a:xfrm>
                <a:off x="3501" y="13068"/>
                <a:ext cx="0" cy="720"/>
              </a:xfrm>
              <a:prstGeom prst="line">
                <a:avLst/>
              </a:prstGeom>
              <a:noFill/>
              <a:ln w="9525">
                <a:solidFill>
                  <a:schemeClr val="tx1"/>
                </a:solidFill>
                <a:prstDash val="lgDashDotDot"/>
                <a:round/>
                <a:headEnd/>
                <a:tailEnd type="stealth" w="med" len="lg"/>
              </a:ln>
            </p:spPr>
            <p:txBody>
              <a:bodyPr/>
              <a:lstStyle/>
              <a:p>
                <a:endParaRPr lang="en-US"/>
              </a:p>
            </p:txBody>
          </p:sp>
          <p:sp>
            <p:nvSpPr>
              <p:cNvPr id="13324" name="Line 12"/>
              <p:cNvSpPr>
                <a:spLocks noChangeShapeType="1"/>
              </p:cNvSpPr>
              <p:nvPr/>
            </p:nvSpPr>
            <p:spPr bwMode="auto">
              <a:xfrm>
                <a:off x="5661" y="13159"/>
                <a:ext cx="0" cy="629"/>
              </a:xfrm>
              <a:prstGeom prst="line">
                <a:avLst/>
              </a:prstGeom>
              <a:noFill/>
              <a:ln w="9525">
                <a:solidFill>
                  <a:schemeClr val="tx1"/>
                </a:solidFill>
                <a:prstDash val="lgDashDotDot"/>
                <a:round/>
                <a:headEnd/>
                <a:tailEnd type="stealth" w="med" len="lg"/>
              </a:ln>
            </p:spPr>
            <p:txBody>
              <a:bodyPr/>
              <a:lstStyle/>
              <a:p>
                <a:endParaRPr lang="en-US"/>
              </a:p>
            </p:txBody>
          </p:sp>
          <p:sp>
            <p:nvSpPr>
              <p:cNvPr id="13325" name="Line 13"/>
              <p:cNvSpPr>
                <a:spLocks noChangeShapeType="1"/>
              </p:cNvSpPr>
              <p:nvPr/>
            </p:nvSpPr>
            <p:spPr bwMode="auto">
              <a:xfrm>
                <a:off x="5661" y="12888"/>
                <a:ext cx="0" cy="360"/>
              </a:xfrm>
              <a:prstGeom prst="line">
                <a:avLst/>
              </a:prstGeom>
              <a:noFill/>
              <a:ln w="9525">
                <a:solidFill>
                  <a:schemeClr val="tx1"/>
                </a:solidFill>
                <a:prstDash val="lgDashDotDot"/>
                <a:round/>
                <a:headEnd/>
                <a:tailEnd/>
              </a:ln>
            </p:spPr>
            <p:txBody>
              <a:bodyPr/>
              <a:lstStyle/>
              <a:p>
                <a:endParaRPr lang="en-US"/>
              </a:p>
            </p:txBody>
          </p:sp>
        </p:grpSp>
        <p:sp>
          <p:nvSpPr>
            <p:cNvPr id="13326" name="Line 14"/>
            <p:cNvSpPr>
              <a:spLocks noChangeShapeType="1"/>
            </p:cNvSpPr>
            <p:nvPr/>
          </p:nvSpPr>
          <p:spPr bwMode="auto">
            <a:xfrm>
              <a:off x="3498" y="13071"/>
              <a:ext cx="4140" cy="0"/>
            </a:xfrm>
            <a:prstGeom prst="line">
              <a:avLst/>
            </a:prstGeom>
            <a:noFill/>
            <a:ln w="9525">
              <a:solidFill>
                <a:schemeClr val="tx1"/>
              </a:solidFill>
              <a:prstDash val="lgDashDotDot"/>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0" dirty="0" smtClean="0">
                <a:cs typeface="Zar" pitchFamily="2" charset="-78"/>
              </a:rPr>
              <a:t>رابطه جامعه شناسی باسایرعلوم</a:t>
            </a:r>
            <a:endParaRPr lang="fa-IR" b="0" dirty="0">
              <a:cs typeface="Zar" pitchFamily="2" charset="-78"/>
            </a:endParaRPr>
          </a:p>
        </p:txBody>
      </p:sp>
      <p:sp>
        <p:nvSpPr>
          <p:cNvPr id="3" name="Content Placeholder 2"/>
          <p:cNvSpPr>
            <a:spLocks noGrp="1"/>
          </p:cNvSpPr>
          <p:nvPr>
            <p:ph idx="1"/>
          </p:nvPr>
        </p:nvSpPr>
        <p:spPr/>
        <p:txBody>
          <a:bodyPr>
            <a:normAutofit/>
          </a:bodyPr>
          <a:lstStyle/>
          <a:p>
            <a:r>
              <a:rPr lang="fa-IR" dirty="0" smtClean="0">
                <a:cs typeface="Zar" pitchFamily="2" charset="-78"/>
              </a:rPr>
              <a:t>وجوددیدگاههای گوناکون درمورد دامنه وگستره علوم اجتماعی و    </a:t>
            </a:r>
          </a:p>
          <a:p>
            <a:pPr>
              <a:buNone/>
            </a:pPr>
            <a:r>
              <a:rPr lang="fa-IR" dirty="0" smtClean="0">
                <a:cs typeface="Zar" pitchFamily="2" charset="-78"/>
              </a:rPr>
              <a:t>جامعه شناسی </a:t>
            </a:r>
          </a:p>
          <a:p>
            <a:pPr>
              <a:buNone/>
            </a:pPr>
            <a:r>
              <a:rPr lang="fa-IR" dirty="0" smtClean="0">
                <a:cs typeface="Zar" pitchFamily="2" charset="-78"/>
              </a:rPr>
              <a:t>1-</a:t>
            </a:r>
            <a:r>
              <a:rPr lang="fa-IR" b="1" dirty="0" smtClean="0">
                <a:cs typeface="Zar" pitchFamily="2" charset="-78"/>
              </a:rPr>
              <a:t>رابطه جامعه شناسی با علم تاریخ:</a:t>
            </a:r>
            <a:r>
              <a:rPr lang="fa-IR" dirty="0" smtClean="0">
                <a:cs typeface="Zar" pitchFamily="2" charset="-78"/>
              </a:rPr>
              <a:t>نیازجامعه شناسی به شناخت ریشه تاریخی پدیده های اجتماعی </a:t>
            </a:r>
          </a:p>
          <a:p>
            <a:pPr>
              <a:buNone/>
            </a:pPr>
            <a:r>
              <a:rPr lang="fa-IR" dirty="0" smtClean="0">
                <a:cs typeface="Zar" pitchFamily="2" charset="-78"/>
              </a:rPr>
              <a:t>2-</a:t>
            </a:r>
            <a:r>
              <a:rPr lang="fa-IR" b="1" dirty="0" smtClean="0">
                <a:cs typeface="Zar" pitchFamily="2" charset="-78"/>
              </a:rPr>
              <a:t>رابطه جامعه شناسی باجغرافیای انسانی:</a:t>
            </a:r>
            <a:r>
              <a:rPr lang="fa-IR" dirty="0" smtClean="0">
                <a:cs typeface="Zar" pitchFamily="2" charset="-78"/>
              </a:rPr>
              <a:t>ارتباط شیوه زندگی با اقلیم واوضاع جغرافیایی ولزوم توجه مطالعات اجتماعی به تاثیرات محیط طبیعی /نظرات افلاطون  و ابن خلدون و ....</a:t>
            </a:r>
          </a:p>
          <a:p>
            <a:pPr>
              <a:buNone/>
            </a:pPr>
            <a:r>
              <a:rPr lang="fa-IR" dirty="0" smtClean="0">
                <a:cs typeface="Zar" pitchFamily="2" charset="-78"/>
              </a:rPr>
              <a:t>3-</a:t>
            </a:r>
            <a:r>
              <a:rPr lang="fa-IR" b="1" dirty="0" smtClean="0">
                <a:cs typeface="Zar" pitchFamily="2" charset="-78"/>
              </a:rPr>
              <a:t>رابطه جامعه شناسی با انسان شناسی:</a:t>
            </a:r>
            <a:r>
              <a:rPr lang="fa-IR" dirty="0" smtClean="0">
                <a:cs typeface="Zar" pitchFamily="2" charset="-78"/>
              </a:rPr>
              <a:t>انسان شناسی مطالعه پدیده های فرهنگی باروشی عمقی ودرونی نظیرمطالعه عمیق یک قبیله وایل             </a:t>
            </a:r>
          </a:p>
          <a:p>
            <a:pPr>
              <a:buNone/>
            </a:pPr>
            <a:r>
              <a:rPr lang="fa-IR" dirty="0" smtClean="0">
                <a:cs typeface="Zar" pitchFamily="2" charset="-78"/>
              </a:rPr>
              <a:t>جامعه شناسی با روش پهنانگر ازمحتوای مطالعات انسانشناسی بهره گیری میکند</a:t>
            </a:r>
            <a:endParaRPr lang="fa-IR" dirty="0">
              <a:cs typeface="Zar"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1520" y="404664"/>
            <a:ext cx="7776864" cy="6453336"/>
          </a:xfrm>
        </p:spPr>
        <p:txBody>
          <a:bodyPr>
            <a:normAutofit/>
          </a:bodyPr>
          <a:lstStyle/>
          <a:p>
            <a:pPr rtl="1"/>
            <a:r>
              <a:rPr lang="fa-IR" b="1" dirty="0" smtClean="0"/>
              <a:t>مسئولیت‌های جانبی[</a:t>
            </a:r>
            <a:r>
              <a:rPr lang="fa-IR" b="1" dirty="0" smtClean="0">
                <a:hlinkClick r:id="rId2" tooltip="ویرایش بخش: مسئولیت‌های جانبی"/>
              </a:rPr>
              <a:t>ویرایش</a:t>
            </a:r>
            <a:r>
              <a:rPr lang="fa-IR" b="1" dirty="0" smtClean="0"/>
              <a:t>]</a:t>
            </a:r>
          </a:p>
          <a:p>
            <a:pPr rtl="1"/>
            <a:r>
              <a:rPr lang="fa-IR" dirty="0" smtClean="0"/>
              <a:t>مسئول اتحادیه انجمن‌های اسلامی دانش آموزان خراسان</a:t>
            </a:r>
          </a:p>
          <a:p>
            <a:pPr rtl="1"/>
            <a:r>
              <a:rPr lang="fa-IR" dirty="0" smtClean="0"/>
              <a:t>نماینده </a:t>
            </a:r>
            <a:r>
              <a:rPr lang="fa-IR" dirty="0" smtClean="0">
                <a:hlinkClick r:id="rId3" tooltip="شورای عالی انقلاب فرهنگی"/>
              </a:rPr>
              <a:t>شورای عالی انقلاب فرهنگی</a:t>
            </a:r>
            <a:r>
              <a:rPr lang="fa-IR" dirty="0" smtClean="0"/>
              <a:t> در شورای مدارس غیر انتفاعی خراسان</a:t>
            </a:r>
          </a:p>
          <a:p>
            <a:pPr rtl="1"/>
            <a:r>
              <a:rPr lang="fa-IR" dirty="0" smtClean="0"/>
              <a:t>دبیر شورای نظارت و هماهنگی کانون‌های فرهنگی و هنری مساجد خراسان</a:t>
            </a:r>
          </a:p>
          <a:p>
            <a:pPr rtl="1"/>
            <a:r>
              <a:rPr lang="fa-IR" dirty="0" smtClean="0"/>
              <a:t>دبیر انجمن مفاخر فرهنگی </a:t>
            </a:r>
            <a:r>
              <a:rPr lang="fa-IR" dirty="0" smtClean="0">
                <a:hlinkClick r:id="rId4" tooltip="خراسان"/>
              </a:rPr>
              <a:t>خراسان</a:t>
            </a:r>
            <a:endParaRPr lang="fa-IR" dirty="0" smtClean="0"/>
          </a:p>
          <a:p>
            <a:pPr rtl="1"/>
            <a:r>
              <a:rPr lang="fa-IR" dirty="0" smtClean="0"/>
              <a:t>پژوهشگر اجتماعی</a:t>
            </a:r>
          </a:p>
          <a:p>
            <a:pPr rtl="1"/>
            <a:r>
              <a:rPr lang="fa-IR" dirty="0" smtClean="0"/>
              <a:t>رئیس هیأت فوتبال خراسان و بازیکن تیم فوتبال این استان و باشگاه‌های استقلال و پیام مشهد</a:t>
            </a:r>
          </a:p>
          <a:p>
            <a:pPr rtl="1"/>
            <a:r>
              <a:rPr lang="fa-IR" dirty="0" smtClean="0"/>
              <a:t>عضو هیأت مدیره باشگاه‌های ابومسلم و </a:t>
            </a:r>
            <a:r>
              <a:rPr lang="fa-IR" dirty="0" smtClean="0">
                <a:hlinkClick r:id="rId5" tooltip="پیام مشهد (صفحه وجود ندارد)"/>
              </a:rPr>
              <a:t>پیام مشهد</a:t>
            </a:r>
            <a:endParaRPr lang="fa-IR" dirty="0" smtClean="0"/>
          </a:p>
          <a:p>
            <a:pPr rtl="1"/>
            <a:r>
              <a:rPr lang="fa-IR" dirty="0" smtClean="0"/>
              <a:t>روزنامه نگار و مسئول سرویس اجتماعی </a:t>
            </a:r>
            <a:r>
              <a:rPr lang="fa-IR" dirty="0" smtClean="0">
                <a:hlinkClick r:id="rId6" tooltip="روزنامه قدس"/>
              </a:rPr>
              <a:t>روزنامه قدس</a:t>
            </a:r>
            <a:endParaRPr lang="fa-IR" dirty="0" smtClean="0"/>
          </a:p>
          <a:p>
            <a:pPr rtl="1"/>
            <a:r>
              <a:rPr lang="fa-IR" dirty="0" smtClean="0"/>
              <a:t>عضو هیأت امنای انجمن سینمای جوانان کشور</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a:xfrm>
            <a:off x="467544" y="1628800"/>
            <a:ext cx="7239000" cy="4846320"/>
          </a:xfrm>
        </p:spPr>
        <p:txBody>
          <a:bodyPr>
            <a:normAutofit lnSpcReduction="10000"/>
          </a:bodyPr>
          <a:lstStyle/>
          <a:p>
            <a:pPr>
              <a:buNone/>
            </a:pPr>
            <a:r>
              <a:rPr lang="fa-IR" b="1" dirty="0" smtClean="0">
                <a:cs typeface="Zar" pitchFamily="2" charset="-78"/>
              </a:rPr>
              <a:t>4-رابطه جامعه شناسی با علم اقتصاد:</a:t>
            </a:r>
            <a:r>
              <a:rPr lang="fa-IR" dirty="0" smtClean="0">
                <a:cs typeface="Zar" pitchFamily="2" charset="-78"/>
              </a:rPr>
              <a:t>علم اقتصاد مطالعه روابط انسانی درزمینه مواردی نظیر تولید   توزیع  مصرف مبادله کالا و....که این امور بخشی از امور اجتماعی تلقی میگردند  تاثیرات عمیقی بر روابط اجتماعی میگذارند:رابطه فقر بر فحشا-رابطه تورم بر رفتار مردم و.... </a:t>
            </a:r>
          </a:p>
          <a:p>
            <a:pPr>
              <a:buNone/>
            </a:pPr>
            <a:r>
              <a:rPr lang="fa-IR" b="1" dirty="0" smtClean="0">
                <a:cs typeface="Zar" pitchFamily="2" charset="-78"/>
              </a:rPr>
              <a:t>5-رابطه جامعه شناسی با علم جمعیت شناسی : </a:t>
            </a:r>
            <a:r>
              <a:rPr lang="fa-IR" dirty="0" smtClean="0">
                <a:cs typeface="Zar" pitchFamily="2" charset="-78"/>
              </a:rPr>
              <a:t>جمعیت شناسی مطالعه ساخت و ترکیب جمعیت ، مطالعه جمعیت ( ولادت، مرگ و میر،ازدواج ، مهاجرت) رابطه جمعیت با تقسیم کار ، رابطه جمعیت با آموزش و پرورش ، انتقال</a:t>
            </a:r>
          </a:p>
          <a:p>
            <a:pPr>
              <a:buNone/>
            </a:pPr>
            <a:r>
              <a:rPr lang="fa-IR" b="1" dirty="0" smtClean="0">
                <a:cs typeface="Zar" pitchFamily="2" charset="-78"/>
              </a:rPr>
              <a:t>6-رابطه جامعه شناسی با حقوق:</a:t>
            </a:r>
            <a:r>
              <a:rPr lang="fa-IR" dirty="0" smtClean="0">
                <a:cs typeface="Zar" pitchFamily="2" charset="-78"/>
              </a:rPr>
              <a:t>حقوق تنظیم قوانین فردی و اجتماعی ، روابط مدنی ، سیاسی و اجتماعی ، حقوق و تکالیف افراد ، رابطه حقوق با جنبه های عرفی ، رابطه حقوق با سنت ها و دین             </a:t>
            </a:r>
            <a:endParaRPr lang="fa-IR" dirty="0">
              <a:cs typeface="Zar" pitchFamily="2" charset="-78"/>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رابطه جامعه شناسی با علوم دیگر</a:t>
            </a:r>
            <a:endParaRPr lang="en-US" dirty="0"/>
          </a:p>
        </p:txBody>
      </p:sp>
      <p:sp>
        <p:nvSpPr>
          <p:cNvPr id="3" name="Content Placeholder 2"/>
          <p:cNvSpPr>
            <a:spLocks noGrp="1"/>
          </p:cNvSpPr>
          <p:nvPr>
            <p:ph idx="1"/>
          </p:nvPr>
        </p:nvSpPr>
        <p:spPr/>
        <p:txBody>
          <a:bodyPr/>
          <a:lstStyle/>
          <a:p>
            <a:r>
              <a:rPr lang="fa-IR" dirty="0" smtClean="0"/>
              <a:t>رابطه جامعه شناسی با روانشناسی .روانشناسی اجتماعی.اقتصاد .آمار .انسانشناسی.علوم سیاسی.الهیات.تاریخ و.../...............</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r>
              <a:rPr lang="fa-IR" sz="6600" dirty="0" smtClean="0"/>
              <a:t>زمینه های تاریخی پیدایش  جامعه شناسی</a:t>
            </a:r>
            <a:endParaRPr lang="en-US" sz="66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332132"/>
            <a:ext cx="8100391" cy="1200329"/>
          </a:xfrm>
          <a:prstGeom prst="rect">
            <a:avLst/>
          </a:prstGeom>
        </p:spPr>
        <p:txBody>
          <a:bodyPr wrap="square">
            <a:spAutoFit/>
          </a:bodyPr>
          <a:lstStyle/>
          <a:p>
            <a:pPr algn="ctr" rtl="1">
              <a:defRPr/>
            </a:pPr>
            <a:r>
              <a:rPr lang="fa-IR" sz="3600" dirty="0" smtClean="0">
                <a:solidFill>
                  <a:srgbClr val="00B050"/>
                </a:solidFill>
              </a:rPr>
              <a:t>علم </a:t>
            </a:r>
            <a:r>
              <a:rPr lang="fa-IR" sz="3600" dirty="0">
                <a:solidFill>
                  <a:srgbClr val="00B050"/>
                </a:solidFill>
              </a:rPr>
              <a:t>اجتماعی از ابتدای زندگی بشر بوده </a:t>
            </a:r>
            <a:r>
              <a:rPr lang="fa-IR" sz="3600" dirty="0" smtClean="0">
                <a:solidFill>
                  <a:srgbClr val="00B050"/>
                </a:solidFill>
              </a:rPr>
              <a:t>است و علم جدیدی نیست.</a:t>
            </a:r>
            <a:endParaRPr lang="en-US" sz="3600" dirty="0">
              <a:solidFill>
                <a:srgbClr val="00B050"/>
              </a:solidFill>
            </a:endParaRPr>
          </a:p>
        </p:txBody>
      </p:sp>
      <p:sp>
        <p:nvSpPr>
          <p:cNvPr id="3" name="Rectangle 2"/>
          <p:cNvSpPr/>
          <p:nvPr/>
        </p:nvSpPr>
        <p:spPr>
          <a:xfrm>
            <a:off x="107961" y="2473856"/>
            <a:ext cx="8064440" cy="1200329"/>
          </a:xfrm>
          <a:prstGeom prst="rect">
            <a:avLst/>
          </a:prstGeom>
        </p:spPr>
        <p:txBody>
          <a:bodyPr wrap="square">
            <a:spAutoFit/>
          </a:bodyPr>
          <a:lstStyle/>
          <a:p>
            <a:pPr algn="ctr" rtl="1"/>
            <a:r>
              <a:rPr lang="fa-IR" sz="3600" dirty="0">
                <a:solidFill>
                  <a:srgbClr val="00B050"/>
                </a:solidFill>
              </a:rPr>
              <a:t>در قرن نوزدهم علم جامعه </a:t>
            </a:r>
            <a:r>
              <a:rPr lang="fa-IR" sz="3600" dirty="0" err="1">
                <a:solidFill>
                  <a:srgbClr val="00B050"/>
                </a:solidFill>
              </a:rPr>
              <a:t>شناسی</a:t>
            </a:r>
            <a:r>
              <a:rPr lang="fa-IR" sz="3600" dirty="0">
                <a:solidFill>
                  <a:srgbClr val="00B050"/>
                </a:solidFill>
              </a:rPr>
              <a:t> به وجود </a:t>
            </a:r>
            <a:r>
              <a:rPr lang="fa-IR" sz="3600" dirty="0" smtClean="0">
                <a:solidFill>
                  <a:srgbClr val="00B050"/>
                </a:solidFill>
              </a:rPr>
              <a:t>آمد، نه علم اجتماعی.</a:t>
            </a:r>
            <a:endParaRPr lang="en-US" sz="3600" dirty="0">
              <a:solidFill>
                <a:srgbClr val="00B050"/>
              </a:solidFill>
            </a:endParaRPr>
          </a:p>
        </p:txBody>
      </p:sp>
      <p:sp>
        <p:nvSpPr>
          <p:cNvPr id="4" name="Rectangle 3"/>
          <p:cNvSpPr/>
          <p:nvPr/>
        </p:nvSpPr>
        <p:spPr>
          <a:xfrm>
            <a:off x="1348261" y="4343400"/>
            <a:ext cx="6574236" cy="707886"/>
          </a:xfrm>
          <a:prstGeom prst="rect">
            <a:avLst/>
          </a:prstGeom>
        </p:spPr>
        <p:txBody>
          <a:bodyPr wrap="none">
            <a:spAutoFit/>
          </a:bodyPr>
          <a:lstStyle/>
          <a:p>
            <a:pPr algn="ctr" rtl="1"/>
            <a:r>
              <a:rPr lang="fa-IR" sz="4000" dirty="0">
                <a:solidFill>
                  <a:srgbClr val="FF0000"/>
                </a:solidFill>
              </a:rPr>
              <a:t>چرا قرن نوزدهم؟ چه اتفاقی افتاده بود؟</a:t>
            </a:r>
            <a:endParaRPr lang="en-US" sz="4000" dirty="0">
              <a:solidFill>
                <a:srgbClr val="FF0000"/>
              </a:solidFill>
            </a:endParaRPr>
          </a:p>
        </p:txBody>
      </p:sp>
      <p:sp>
        <p:nvSpPr>
          <p:cNvPr id="5" name="Rectangle 4"/>
          <p:cNvSpPr/>
          <p:nvPr/>
        </p:nvSpPr>
        <p:spPr>
          <a:xfrm>
            <a:off x="6588225" y="404665"/>
            <a:ext cx="1440160" cy="1200329"/>
          </a:xfrm>
          <a:prstGeom prst="rect">
            <a:avLst/>
          </a:prstGeom>
        </p:spPr>
        <p:txBody>
          <a:bodyPr wrap="square">
            <a:spAutoFit/>
          </a:bodyPr>
          <a:lstStyle/>
          <a:p>
            <a:pPr algn="ctr" rtl="1"/>
            <a:r>
              <a:rPr lang="fa-IR" sz="3600" dirty="0"/>
              <a:t>دو نکته</a:t>
            </a:r>
            <a:endParaRPr lang="en-US" sz="3600" dirty="0"/>
          </a:p>
        </p:txBody>
      </p:sp>
    </p:spTree>
    <p:extLst>
      <p:ext uri="{BB962C8B-B14F-4D97-AF65-F5344CB8AC3E}">
        <p14:creationId xmlns:p14="http://schemas.microsoft.com/office/powerpoint/2010/main" val="2671301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تاریخ علم</a:t>
            </a:r>
            <a:endParaRPr lang="en-US" dirty="0"/>
          </a:p>
        </p:txBody>
      </p:sp>
      <p:sp>
        <p:nvSpPr>
          <p:cNvPr id="3" name="Content Placeholder 2"/>
          <p:cNvSpPr>
            <a:spLocks noGrp="1"/>
          </p:cNvSpPr>
          <p:nvPr>
            <p:ph idx="1"/>
          </p:nvPr>
        </p:nvSpPr>
        <p:spPr>
          <a:xfrm>
            <a:off x="304800" y="1524000"/>
            <a:ext cx="7795592" cy="4525963"/>
          </a:xfrm>
        </p:spPr>
        <p:txBody>
          <a:bodyPr/>
          <a:lstStyle/>
          <a:p>
            <a:pPr algn="r"/>
            <a:endParaRPr lang="fa-IR" dirty="0" smtClean="0"/>
          </a:p>
          <a:p>
            <a:pPr algn="r"/>
            <a:r>
              <a:rPr lang="fa-IR" dirty="0" smtClean="0"/>
              <a:t>علوم در قبل از میلاد مسیح</a:t>
            </a:r>
          </a:p>
          <a:p>
            <a:pPr algn="r"/>
            <a:r>
              <a:rPr lang="fa-IR" dirty="0" smtClean="0"/>
              <a:t>دوران قرون وسطی (قرون پنجم تا پانزدهم میلادی)</a:t>
            </a:r>
          </a:p>
          <a:p>
            <a:pPr algn="r"/>
            <a:r>
              <a:rPr lang="fa-IR" dirty="0" smtClean="0"/>
              <a:t>رنسانس وتجدید حیات علم در اروپا</a:t>
            </a:r>
          </a:p>
          <a:p>
            <a:pPr algn="r"/>
            <a:r>
              <a:rPr lang="fa-IR" dirty="0" smtClean="0"/>
              <a:t>پیدایش علوم جدید</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0" dirty="0" smtClean="0">
                <a:solidFill>
                  <a:schemeClr val="tx1">
                    <a:lumMod val="75000"/>
                    <a:lumOff val="25000"/>
                  </a:schemeClr>
                </a:solidFill>
                <a:cs typeface="Zar" pitchFamily="2" charset="-78"/>
              </a:rPr>
              <a:t>پیدایش جامعه شناسی</a:t>
            </a:r>
            <a:endParaRPr lang="fa-IR" sz="3600" b="0" dirty="0">
              <a:solidFill>
                <a:schemeClr val="tx1">
                  <a:lumMod val="75000"/>
                  <a:lumOff val="25000"/>
                </a:schemeClr>
              </a:solidFill>
              <a:cs typeface="Zar" pitchFamily="2" charset="-78"/>
            </a:endParaRPr>
          </a:p>
        </p:txBody>
      </p:sp>
      <p:sp>
        <p:nvSpPr>
          <p:cNvPr id="4" name="Subtitle 2"/>
          <p:cNvSpPr>
            <a:spLocks noGrp="1"/>
          </p:cNvSpPr>
          <p:nvPr>
            <p:ph idx="1"/>
          </p:nvPr>
        </p:nvSpPr>
        <p:spPr/>
        <p:txBody>
          <a:bodyPr>
            <a:noAutofit/>
          </a:bodyPr>
          <a:lstStyle/>
          <a:p>
            <a:pPr algn="r"/>
            <a:r>
              <a:rPr lang="fa-IR" sz="2800" b="1" dirty="0" smtClean="0">
                <a:solidFill>
                  <a:schemeClr val="tx1"/>
                </a:solidFill>
                <a:cs typeface="Zar" pitchFamily="2" charset="-78"/>
              </a:rPr>
              <a:t>عوامل موثر:</a:t>
            </a:r>
          </a:p>
          <a:p>
            <a:pPr algn="r">
              <a:lnSpc>
                <a:spcPct val="150000"/>
              </a:lnSpc>
              <a:buFont typeface="Wingdings" pitchFamily="2" charset="2"/>
              <a:buChar char="§"/>
            </a:pPr>
            <a:r>
              <a:rPr lang="fa-IR" sz="2400" dirty="0" smtClean="0">
                <a:solidFill>
                  <a:schemeClr val="tx1"/>
                </a:solidFill>
                <a:cs typeface="Zar" pitchFamily="2" charset="-78"/>
              </a:rPr>
              <a:t>جنبشهای اجتماعی قرن 18و19 درجامعه اروپا،انقلاب صنعتی،انقلاب کبیرفرانسه </a:t>
            </a:r>
          </a:p>
          <a:p>
            <a:pPr algn="r">
              <a:lnSpc>
                <a:spcPct val="150000"/>
              </a:lnSpc>
              <a:buFont typeface="Wingdings" pitchFamily="2" charset="2"/>
              <a:buChar char="§"/>
            </a:pPr>
            <a:r>
              <a:rPr lang="fa-IR" sz="2400" dirty="0" smtClean="0">
                <a:solidFill>
                  <a:schemeClr val="tx1"/>
                </a:solidFill>
                <a:cs typeface="Zar" pitchFamily="2" charset="-78"/>
              </a:rPr>
              <a:t>نهضتهای </a:t>
            </a:r>
            <a:r>
              <a:rPr lang="fa-IR" sz="2400" dirty="0" smtClean="0">
                <a:solidFill>
                  <a:schemeClr val="tx1"/>
                </a:solidFill>
                <a:cs typeface="Zar" pitchFamily="2" charset="-78"/>
              </a:rPr>
              <a:t>ازآزادی </a:t>
            </a:r>
            <a:r>
              <a:rPr lang="fa-IR" sz="2400" dirty="0" smtClean="0">
                <a:solidFill>
                  <a:schemeClr val="tx1"/>
                </a:solidFill>
                <a:cs typeface="Zar" pitchFamily="2" charset="-78"/>
              </a:rPr>
              <a:t>خواهانه </a:t>
            </a:r>
          </a:p>
          <a:p>
            <a:pPr algn="r">
              <a:lnSpc>
                <a:spcPct val="150000"/>
              </a:lnSpc>
              <a:buFont typeface="Wingdings" pitchFamily="2" charset="2"/>
              <a:buChar char="§"/>
            </a:pPr>
            <a:r>
              <a:rPr lang="fa-IR" sz="2400" dirty="0" smtClean="0">
                <a:solidFill>
                  <a:schemeClr val="tx1"/>
                </a:solidFill>
                <a:cs typeface="Zar" pitchFamily="2" charset="-78"/>
              </a:rPr>
              <a:t>پیشرفت های علوم تجربی </a:t>
            </a:r>
          </a:p>
          <a:p>
            <a:pPr algn="r">
              <a:lnSpc>
                <a:spcPct val="150000"/>
              </a:lnSpc>
              <a:buFont typeface="Wingdings" pitchFamily="2" charset="2"/>
              <a:buChar char="§"/>
            </a:pPr>
            <a:r>
              <a:rPr lang="fa-IR" sz="2400" dirty="0" smtClean="0">
                <a:solidFill>
                  <a:schemeClr val="tx1"/>
                </a:solidFill>
                <a:cs typeface="Zar" pitchFamily="2" charset="-78"/>
              </a:rPr>
              <a:t>جریان صنعتی شدن </a:t>
            </a:r>
          </a:p>
          <a:p>
            <a:pPr algn="r">
              <a:lnSpc>
                <a:spcPct val="150000"/>
              </a:lnSpc>
              <a:buFont typeface="Wingdings" pitchFamily="2" charset="2"/>
              <a:buChar char="§"/>
            </a:pPr>
            <a:r>
              <a:rPr lang="fa-IR" sz="2400" dirty="0" smtClean="0">
                <a:solidFill>
                  <a:schemeClr val="tx1"/>
                </a:solidFill>
                <a:cs typeface="Zar" pitchFamily="2" charset="-78"/>
              </a:rPr>
              <a:t>پیچیدگی ساختار اجتماعی جوامع صنعتی ونیازبه دانش اجتماعی برای حل بحرانهای اجتماعی</a:t>
            </a:r>
            <a:endParaRPr lang="fa-IR" sz="2400" dirty="0">
              <a:solidFill>
                <a:schemeClr val="tx1"/>
              </a:solidFill>
              <a:cs typeface="Zar" pitchFamily="2" charset="-78"/>
            </a:endParaRPr>
          </a:p>
        </p:txBody>
      </p:sp>
    </p:spTree>
  </p:cSld>
  <p:clrMapOvr>
    <a:masterClrMapping/>
  </p:clrMapOvr>
  <p:transition>
    <p:spli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1015" y="381000"/>
            <a:ext cx="7961385" cy="6247864"/>
          </a:xfrm>
          <a:prstGeom prst="rect">
            <a:avLst/>
          </a:prstGeom>
        </p:spPr>
        <p:txBody>
          <a:bodyPr wrap="square">
            <a:spAutoFit/>
          </a:bodyPr>
          <a:lstStyle/>
          <a:p>
            <a:pPr marL="571500" indent="-571500" algn="just" rtl="1">
              <a:buBlip>
                <a:blip r:embed="rId3"/>
              </a:buBlip>
            </a:pPr>
            <a:r>
              <a:rPr lang="fa-IR" sz="4000" dirty="0">
                <a:cs typeface="Nazanin" pitchFamily="2" charset="-78"/>
              </a:rPr>
              <a:t>مسائل جامعه ی صنعتی به وجود </a:t>
            </a:r>
            <a:r>
              <a:rPr lang="fa-IR" sz="4000" dirty="0" smtClean="0">
                <a:cs typeface="Nazanin" pitchFamily="2" charset="-78"/>
              </a:rPr>
              <a:t>آمدند</a:t>
            </a:r>
          </a:p>
          <a:p>
            <a:pPr marL="571500" indent="-571500" algn="just" rtl="1">
              <a:buBlip>
                <a:blip r:embed="rId3"/>
              </a:buBlip>
            </a:pPr>
            <a:endParaRPr lang="fa-IR" sz="4000" dirty="0">
              <a:cs typeface="Nazanin" pitchFamily="2" charset="-78"/>
            </a:endParaRPr>
          </a:p>
          <a:p>
            <a:pPr marL="571500" indent="-571500" algn="just" rtl="1">
              <a:buBlip>
                <a:blip r:embed="rId3"/>
              </a:buBlip>
            </a:pPr>
            <a:r>
              <a:rPr lang="fa-IR" sz="4000" dirty="0" smtClean="0">
                <a:cs typeface="Nazanin" pitchFamily="2" charset="-78"/>
              </a:rPr>
              <a:t>علوم طبیعی به سرعت گسترش یافتند و کشفیات جدید داشتند.</a:t>
            </a:r>
            <a:endParaRPr lang="fa-IR" sz="4000" dirty="0">
              <a:cs typeface="Nazanin" pitchFamily="2" charset="-78"/>
            </a:endParaRPr>
          </a:p>
          <a:p>
            <a:pPr algn="just" rtl="1"/>
            <a:endParaRPr lang="fa-IR" sz="4000" dirty="0">
              <a:cs typeface="Nazanin" pitchFamily="2" charset="-78"/>
            </a:endParaRPr>
          </a:p>
          <a:p>
            <a:pPr marL="571500" indent="-571500" algn="just" rtl="1">
              <a:buBlip>
                <a:blip r:embed="rId3"/>
              </a:buBlip>
            </a:pPr>
            <a:r>
              <a:rPr lang="fa-IR" sz="4000" dirty="0" smtClean="0">
                <a:cs typeface="Nazanin" pitchFamily="2" charset="-78"/>
              </a:rPr>
              <a:t>روش این علوم روش تجربی و حسی بود یعنی: استفاده از حواس پنجگانه برای شناخت طبیعت</a:t>
            </a:r>
          </a:p>
          <a:p>
            <a:pPr marL="571500" indent="-571500" algn="just" rtl="1">
              <a:buBlip>
                <a:blip r:embed="rId3"/>
              </a:buBlip>
            </a:pPr>
            <a:endParaRPr lang="fa-IR" sz="4000" dirty="0">
              <a:cs typeface="Nazanin" pitchFamily="2" charset="-78"/>
            </a:endParaRPr>
          </a:p>
          <a:p>
            <a:pPr marL="571500" indent="-571500" algn="just" rtl="1">
              <a:buBlip>
                <a:blip r:embed="rId3"/>
              </a:buBlip>
            </a:pPr>
            <a:r>
              <a:rPr lang="fa-IR" sz="4000" dirty="0" smtClean="0">
                <a:cs typeface="Nazanin" pitchFamily="2" charset="-78"/>
              </a:rPr>
              <a:t>استفاده از روش های فلسفی که روش های </a:t>
            </a:r>
            <a:r>
              <a:rPr lang="fa-IR" sz="4000" dirty="0" err="1" smtClean="0">
                <a:cs typeface="Nazanin" pitchFamily="2" charset="-78"/>
              </a:rPr>
              <a:t>خِردگرایانه</a:t>
            </a:r>
            <a:r>
              <a:rPr lang="fa-IR" sz="4000" dirty="0" smtClean="0">
                <a:cs typeface="Nazanin" pitchFamily="2" charset="-78"/>
              </a:rPr>
              <a:t> بود، علمی محسوب </a:t>
            </a:r>
            <a:r>
              <a:rPr lang="fa-IR" sz="4000" dirty="0" err="1" smtClean="0">
                <a:cs typeface="Nazanin" pitchFamily="2" charset="-78"/>
              </a:rPr>
              <a:t>نمی</a:t>
            </a:r>
            <a:r>
              <a:rPr lang="fa-IR" sz="4000" dirty="0" smtClean="0">
                <a:cs typeface="Nazanin" pitchFamily="2" charset="-78"/>
              </a:rPr>
              <a:t> شد.</a:t>
            </a:r>
            <a:endParaRPr lang="en-US" sz="4000" dirty="0">
              <a:cs typeface="Nazanin" pitchFamily="2" charset="-78"/>
            </a:endParaRPr>
          </a:p>
        </p:txBody>
      </p:sp>
    </p:spTree>
    <p:extLst>
      <p:ext uri="{BB962C8B-B14F-4D97-AF65-F5344CB8AC3E}">
        <p14:creationId xmlns:p14="http://schemas.microsoft.com/office/powerpoint/2010/main" val="1250408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723" y="914401"/>
            <a:ext cx="7104185" cy="5209118"/>
          </a:xfrm>
          <a:prstGeom prst="rect">
            <a:avLst/>
          </a:prstGeom>
        </p:spPr>
        <p:txBody>
          <a:bodyPr wrap="square">
            <a:spAutoFit/>
          </a:bodyPr>
          <a:lstStyle/>
          <a:p>
            <a:pPr algn="ctr" rtl="1">
              <a:lnSpc>
                <a:spcPct val="150000"/>
              </a:lnSpc>
            </a:pPr>
            <a:r>
              <a:rPr lang="fa-IR" sz="2800" dirty="0">
                <a:solidFill>
                  <a:schemeClr val="tx2">
                    <a:lumMod val="50000"/>
                  </a:schemeClr>
                </a:solidFill>
                <a:cs typeface="Nazanin" pitchFamily="2" charset="-78"/>
              </a:rPr>
              <a:t>به روش علوم تجربی و روش های </a:t>
            </a:r>
            <a:r>
              <a:rPr lang="fa-IR" sz="2800" dirty="0" smtClean="0">
                <a:solidFill>
                  <a:schemeClr val="tx2">
                    <a:lumMod val="50000"/>
                  </a:schemeClr>
                </a:solidFill>
                <a:cs typeface="Nazanin" pitchFamily="2" charset="-78"/>
              </a:rPr>
              <a:t>حسی،</a:t>
            </a:r>
          </a:p>
          <a:p>
            <a:pPr algn="ctr" rtl="1">
              <a:lnSpc>
                <a:spcPct val="150000"/>
              </a:lnSpc>
            </a:pPr>
            <a:r>
              <a:rPr lang="fa-IR" sz="2800" dirty="0" smtClean="0">
                <a:solidFill>
                  <a:schemeClr val="tx2">
                    <a:lumMod val="50000"/>
                  </a:schemeClr>
                </a:solidFill>
                <a:cs typeface="Nazanin" pitchFamily="2" charset="-78"/>
              </a:rPr>
              <a:t> </a:t>
            </a:r>
            <a:r>
              <a:rPr lang="fa-IR" sz="2800" dirty="0">
                <a:solidFill>
                  <a:schemeClr val="tx2">
                    <a:lumMod val="50000"/>
                  </a:schemeClr>
                </a:solidFill>
                <a:cs typeface="Nazanin" pitchFamily="2" charset="-78"/>
              </a:rPr>
              <a:t>اثبات </a:t>
            </a:r>
            <a:r>
              <a:rPr lang="fa-IR" sz="2800" dirty="0" smtClean="0">
                <a:solidFill>
                  <a:schemeClr val="tx2">
                    <a:lumMod val="50000"/>
                  </a:schemeClr>
                </a:solidFill>
                <a:cs typeface="Nazanin" pitchFamily="2" charset="-78"/>
              </a:rPr>
              <a:t>گرایی </a:t>
            </a:r>
            <a:r>
              <a:rPr lang="en-US" sz="2800" dirty="0" smtClean="0">
                <a:solidFill>
                  <a:schemeClr val="tx2">
                    <a:lumMod val="50000"/>
                  </a:schemeClr>
                </a:solidFill>
                <a:cs typeface="Nazanin" pitchFamily="2" charset="-78"/>
              </a:rPr>
              <a:t>(positivism)</a:t>
            </a:r>
            <a:r>
              <a:rPr lang="fa-IR" sz="2800" dirty="0" smtClean="0">
                <a:solidFill>
                  <a:schemeClr val="tx2">
                    <a:lumMod val="50000"/>
                  </a:schemeClr>
                </a:solidFill>
                <a:cs typeface="Nazanin" pitchFamily="2" charset="-78"/>
              </a:rPr>
              <a:t> </a:t>
            </a:r>
            <a:r>
              <a:rPr lang="en-US" sz="2800" dirty="0" smtClean="0">
                <a:solidFill>
                  <a:schemeClr val="tx2">
                    <a:lumMod val="50000"/>
                  </a:schemeClr>
                </a:solidFill>
                <a:cs typeface="Nazanin" pitchFamily="2" charset="-78"/>
              </a:rPr>
              <a:t> </a:t>
            </a:r>
            <a:endParaRPr lang="fa-IR" sz="2800" dirty="0" smtClean="0">
              <a:solidFill>
                <a:schemeClr val="tx2">
                  <a:lumMod val="50000"/>
                </a:schemeClr>
              </a:solidFill>
              <a:cs typeface="Nazanin" pitchFamily="2" charset="-78"/>
            </a:endParaRPr>
          </a:p>
          <a:p>
            <a:pPr algn="ctr" rtl="1">
              <a:lnSpc>
                <a:spcPct val="150000"/>
              </a:lnSpc>
            </a:pPr>
            <a:r>
              <a:rPr lang="fa-IR" sz="2800" dirty="0" smtClean="0">
                <a:solidFill>
                  <a:schemeClr val="tx2">
                    <a:lumMod val="50000"/>
                  </a:schemeClr>
                </a:solidFill>
                <a:cs typeface="Nazanin" pitchFamily="2" charset="-78"/>
              </a:rPr>
              <a:t>گفته </a:t>
            </a:r>
            <a:r>
              <a:rPr lang="fa-IR" sz="2800" dirty="0">
                <a:solidFill>
                  <a:schemeClr val="tx2">
                    <a:lumMod val="50000"/>
                  </a:schemeClr>
                </a:solidFill>
                <a:cs typeface="Nazanin" pitchFamily="2" charset="-78"/>
              </a:rPr>
              <a:t>می </a:t>
            </a:r>
            <a:r>
              <a:rPr lang="fa-IR" sz="2800" dirty="0" smtClean="0">
                <a:solidFill>
                  <a:schemeClr val="tx2">
                    <a:lumMod val="50000"/>
                  </a:schemeClr>
                </a:solidFill>
                <a:cs typeface="Nazanin" pitchFamily="2" charset="-78"/>
              </a:rPr>
              <a:t>شود، </a:t>
            </a:r>
          </a:p>
          <a:p>
            <a:pPr algn="ctr" rtl="1">
              <a:lnSpc>
                <a:spcPct val="150000"/>
              </a:lnSpc>
            </a:pPr>
            <a:r>
              <a:rPr lang="fa-IR" sz="2800" dirty="0" smtClean="0">
                <a:solidFill>
                  <a:schemeClr val="tx2">
                    <a:lumMod val="75000"/>
                  </a:schemeClr>
                </a:solidFill>
                <a:cs typeface="Nazanin" pitchFamily="2" charset="-78"/>
              </a:rPr>
              <a:t>زیرا فقط پدیده های طبیعی از طریق حواس پنجگانه قابل اثبات هستند، </a:t>
            </a:r>
          </a:p>
          <a:p>
            <a:pPr algn="ctr" rtl="1">
              <a:lnSpc>
                <a:spcPct val="150000"/>
              </a:lnSpc>
            </a:pPr>
            <a:r>
              <a:rPr lang="fa-IR" sz="2800" dirty="0" smtClean="0">
                <a:solidFill>
                  <a:schemeClr val="tx2">
                    <a:lumMod val="60000"/>
                    <a:lumOff val="40000"/>
                  </a:schemeClr>
                </a:solidFill>
                <a:cs typeface="Nazanin" pitchFamily="2" charset="-78"/>
              </a:rPr>
              <a:t>پدیده های غیرطبیعی را </a:t>
            </a:r>
            <a:r>
              <a:rPr lang="fa-IR" sz="2800" dirty="0" err="1" smtClean="0">
                <a:solidFill>
                  <a:schemeClr val="tx2">
                    <a:lumMod val="60000"/>
                    <a:lumOff val="40000"/>
                  </a:schemeClr>
                </a:solidFill>
                <a:cs typeface="Nazanin" pitchFamily="2" charset="-78"/>
              </a:rPr>
              <a:t>نمی</a:t>
            </a:r>
            <a:r>
              <a:rPr lang="fa-IR" sz="2800" dirty="0" smtClean="0">
                <a:solidFill>
                  <a:schemeClr val="tx2">
                    <a:lumMod val="60000"/>
                    <a:lumOff val="40000"/>
                  </a:schemeClr>
                </a:solidFill>
                <a:cs typeface="Nazanin" pitchFamily="2" charset="-78"/>
              </a:rPr>
              <a:t> توان به وسیله ی حواس پنجگانه اثبات کرد </a:t>
            </a:r>
          </a:p>
          <a:p>
            <a:pPr algn="ctr" rtl="1">
              <a:lnSpc>
                <a:spcPct val="150000"/>
              </a:lnSpc>
            </a:pPr>
            <a:r>
              <a:rPr lang="fa-IR" sz="2800" dirty="0" smtClean="0">
                <a:solidFill>
                  <a:schemeClr val="tx2">
                    <a:lumMod val="75000"/>
                  </a:schemeClr>
                </a:solidFill>
                <a:cs typeface="Nazanin" pitchFamily="2" charset="-78"/>
              </a:rPr>
              <a:t>بلکه باید با روش های عقلی درباره ی آنها بحث کرد.</a:t>
            </a:r>
            <a:endParaRPr lang="en-US" sz="2800" dirty="0">
              <a:solidFill>
                <a:schemeClr val="tx2">
                  <a:lumMod val="75000"/>
                </a:schemeClr>
              </a:solidFill>
              <a:cs typeface="Nazanin" pitchFamily="2" charset="-78"/>
            </a:endParaRPr>
          </a:p>
        </p:txBody>
      </p:sp>
    </p:spTree>
    <p:extLst>
      <p:ext uri="{BB962C8B-B14F-4D97-AF65-F5344CB8AC3E}">
        <p14:creationId xmlns:p14="http://schemas.microsoft.com/office/powerpoint/2010/main" val="2979343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F:\maman\pictures\Pictures\downloa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1257" y="1295401"/>
            <a:ext cx="3125666" cy="447504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543093" y="1661926"/>
            <a:ext cx="3341448" cy="4401205"/>
          </a:xfrm>
          <a:prstGeom prst="rect">
            <a:avLst/>
          </a:prstGeom>
        </p:spPr>
        <p:txBody>
          <a:bodyPr wrap="none">
            <a:spAutoFit/>
          </a:bodyPr>
          <a:lstStyle/>
          <a:p>
            <a:pPr algn="ctr" rtl="1"/>
            <a:r>
              <a:rPr lang="fa-IR" sz="4000" dirty="0">
                <a:cs typeface="Nazanin" pitchFamily="2" charset="-78"/>
              </a:rPr>
              <a:t>آگوست </a:t>
            </a:r>
            <a:r>
              <a:rPr lang="fa-IR" sz="4000" dirty="0" smtClean="0">
                <a:cs typeface="Nazanin" pitchFamily="2" charset="-78"/>
              </a:rPr>
              <a:t>کنت</a:t>
            </a:r>
          </a:p>
          <a:p>
            <a:pPr algn="ctr" rtl="1"/>
            <a:r>
              <a:rPr lang="en-US" sz="4000" dirty="0" err="1" smtClean="0">
                <a:cs typeface="Nazanin" pitchFamily="2" charset="-78"/>
              </a:rPr>
              <a:t>Auguste</a:t>
            </a:r>
            <a:r>
              <a:rPr lang="en-US" sz="4000" dirty="0" smtClean="0">
                <a:cs typeface="Nazanin" pitchFamily="2" charset="-78"/>
              </a:rPr>
              <a:t> </a:t>
            </a:r>
            <a:r>
              <a:rPr lang="en-US" sz="4000" dirty="0" err="1" smtClean="0">
                <a:cs typeface="Nazanin" pitchFamily="2" charset="-78"/>
              </a:rPr>
              <a:t>comte</a:t>
            </a:r>
            <a:endParaRPr lang="en-US" sz="4000" dirty="0" smtClean="0">
              <a:cs typeface="Nazanin" pitchFamily="2" charset="-78"/>
            </a:endParaRPr>
          </a:p>
          <a:p>
            <a:pPr algn="ctr" rtl="1"/>
            <a:r>
              <a:rPr lang="fa-IR" sz="4000" dirty="0" smtClean="0">
                <a:cs typeface="Nazanin" pitchFamily="2" charset="-78"/>
              </a:rPr>
              <a:t>1798- 1857 م.</a:t>
            </a:r>
            <a:endParaRPr lang="en-US" sz="4000" dirty="0" smtClean="0">
              <a:cs typeface="Nazanin" pitchFamily="2" charset="-78"/>
            </a:endParaRPr>
          </a:p>
          <a:p>
            <a:pPr algn="ctr" rtl="1"/>
            <a:r>
              <a:rPr lang="fa-IR" sz="4000" dirty="0" smtClean="0">
                <a:cs typeface="Nazanin" pitchFamily="2" charset="-78"/>
              </a:rPr>
              <a:t>فرانسه</a:t>
            </a:r>
          </a:p>
          <a:p>
            <a:pPr algn="ctr" rtl="1"/>
            <a:endParaRPr lang="fa-IR" sz="4000" dirty="0">
              <a:cs typeface="Nazanin" pitchFamily="2" charset="-78"/>
            </a:endParaRPr>
          </a:p>
          <a:p>
            <a:pPr algn="ctr" rtl="1"/>
            <a:r>
              <a:rPr lang="fa-IR" sz="4000" dirty="0" smtClean="0">
                <a:cs typeface="Nazanin" pitchFamily="2" charset="-78"/>
              </a:rPr>
              <a:t>فیزیک اجتماعی </a:t>
            </a:r>
          </a:p>
          <a:p>
            <a:pPr algn="ctr" rtl="1"/>
            <a:r>
              <a:rPr lang="fa-IR" sz="4000" dirty="0" smtClean="0">
                <a:cs typeface="Nazanin" pitchFamily="2" charset="-78"/>
              </a:rPr>
              <a:t>جامعه </a:t>
            </a:r>
            <a:r>
              <a:rPr lang="fa-IR" sz="4000" dirty="0" err="1" smtClean="0">
                <a:cs typeface="Nazanin" pitchFamily="2" charset="-78"/>
              </a:rPr>
              <a:t>شناسی</a:t>
            </a:r>
            <a:endParaRPr lang="en-US" sz="4000" dirty="0">
              <a:cs typeface="Nazanin" pitchFamily="2" charset="-78"/>
            </a:endParaRPr>
          </a:p>
        </p:txBody>
      </p:sp>
    </p:spTree>
    <p:extLst>
      <p:ext uri="{BB962C8B-B14F-4D97-AF65-F5344CB8AC3E}">
        <p14:creationId xmlns:p14="http://schemas.microsoft.com/office/powerpoint/2010/main" val="1807721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0" dirty="0" smtClean="0">
                <a:solidFill>
                  <a:schemeClr val="tx1">
                    <a:lumMod val="75000"/>
                    <a:lumOff val="25000"/>
                  </a:schemeClr>
                </a:solidFill>
                <a:cs typeface="Zar" pitchFamily="2" charset="-78"/>
              </a:rPr>
              <a:t>اگوست کنت 1857-1798</a:t>
            </a:r>
            <a:endParaRPr lang="fa-IR" b="0" dirty="0">
              <a:solidFill>
                <a:schemeClr val="tx1">
                  <a:lumMod val="75000"/>
                  <a:lumOff val="25000"/>
                </a:schemeClr>
              </a:solidFill>
              <a:cs typeface="Zar" pitchFamily="2" charset="-78"/>
            </a:endParaRPr>
          </a:p>
        </p:txBody>
      </p:sp>
      <p:sp>
        <p:nvSpPr>
          <p:cNvPr id="3" name="Content Placeholder 2"/>
          <p:cNvSpPr>
            <a:spLocks noGrp="1"/>
          </p:cNvSpPr>
          <p:nvPr>
            <p:ph idx="1"/>
          </p:nvPr>
        </p:nvSpPr>
        <p:spPr/>
        <p:txBody>
          <a:bodyPr>
            <a:noAutofit/>
          </a:bodyPr>
          <a:lstStyle/>
          <a:p>
            <a:pPr>
              <a:lnSpc>
                <a:spcPct val="170000"/>
              </a:lnSpc>
            </a:pPr>
            <a:r>
              <a:rPr lang="fa-IR" sz="2000" dirty="0" smtClean="0">
                <a:cs typeface="Zar" pitchFamily="2" charset="-78"/>
              </a:rPr>
              <a:t>بنیانگذاردانش فیزیک اجتماعی وسوسیولوژی یاجامعه شناسی</a:t>
            </a:r>
          </a:p>
          <a:p>
            <a:pPr>
              <a:lnSpc>
                <a:spcPct val="170000"/>
              </a:lnSpc>
            </a:pPr>
            <a:r>
              <a:rPr lang="fa-IR" sz="2000" dirty="0" smtClean="0">
                <a:cs typeface="Zar" pitchFamily="2" charset="-78"/>
              </a:rPr>
              <a:t>طبقه بندی علوم:ریاضیات،نجوم،فیزیک،شیمی،زیست شناسی،جامعه شناسی بر اساس کلیت متنازل وترکیب وپیچیدگی متزاید،علوم پایین وابسته به علوم بالاتر</a:t>
            </a:r>
          </a:p>
          <a:p>
            <a:pPr>
              <a:lnSpc>
                <a:spcPct val="170000"/>
              </a:lnSpc>
            </a:pPr>
            <a:r>
              <a:rPr lang="fa-IR" sz="2000" dirty="0" smtClean="0">
                <a:cs typeface="Zar" pitchFamily="2" charset="-78"/>
              </a:rPr>
              <a:t>مطالعه جامعه واجتماعات با روش علوم تجربی ،آزمایش ومشاهده وکشف روابط علت ومعلولی</a:t>
            </a:r>
          </a:p>
          <a:p>
            <a:pPr>
              <a:lnSpc>
                <a:spcPct val="170000"/>
              </a:lnSpc>
            </a:pPr>
            <a:r>
              <a:rPr lang="fa-IR" sz="2000" dirty="0" smtClean="0">
                <a:cs typeface="Zar" pitchFamily="2" charset="-78"/>
              </a:rPr>
              <a:t>بخشهای دوگانه جامعه شناسی:جامعه شناسی ایستا ،جامعه شناسی پویا،استاتیک ودینامیک</a:t>
            </a:r>
          </a:p>
          <a:p>
            <a:pPr>
              <a:lnSpc>
                <a:spcPct val="170000"/>
              </a:lnSpc>
              <a:buNone/>
            </a:pPr>
            <a:r>
              <a:rPr lang="fa-IR" sz="2000" dirty="0" smtClean="0">
                <a:cs typeface="Zar" pitchFamily="2" charset="-78"/>
              </a:rPr>
              <a:t>استاتیک:مطالعه نظم،سکون،ثبات،تعادل،ساخت جامعه -علم تشریح</a:t>
            </a:r>
          </a:p>
          <a:p>
            <a:pPr>
              <a:lnSpc>
                <a:spcPct val="170000"/>
              </a:lnSpc>
              <a:buNone/>
            </a:pPr>
            <a:r>
              <a:rPr lang="fa-IR" sz="2000" dirty="0" smtClean="0">
                <a:cs typeface="Zar" pitchFamily="2" charset="-78"/>
              </a:rPr>
              <a:t>دینامیک:مطالعه در حرکت-مراحلی که جوامع طی کرده اند</a:t>
            </a:r>
            <a:endParaRPr lang="fa-IR" sz="2000" dirty="0">
              <a:cs typeface="Zar" pitchFamily="2" charset="-78"/>
            </a:endParaRPr>
          </a:p>
        </p:txBody>
      </p:sp>
    </p:spTree>
  </p:cSld>
  <p:clrMapOvr>
    <a:masterClrMapping/>
  </p:clrMapOvr>
  <p:transition>
    <p:spli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371600" y="0"/>
            <a:ext cx="6400800" cy="1981200"/>
          </a:xfrm>
        </p:spPr>
        <p:txBody>
          <a:bodyPr>
            <a:noAutofit/>
          </a:bodyPr>
          <a:lstStyle/>
          <a:p>
            <a:r>
              <a:rPr lang="fa-IR" sz="7200" dirty="0" smtClean="0"/>
              <a:t>مبانی جامعه شناسی</a:t>
            </a:r>
            <a:endParaRPr lang="en-US" sz="7200" dirty="0"/>
          </a:p>
        </p:txBody>
      </p:sp>
      <p:pic>
        <p:nvPicPr>
          <p:cNvPr id="1026" name="Picture 2"/>
          <p:cNvPicPr>
            <a:picLocks noChangeAspect="1" noChangeArrowheads="1"/>
          </p:cNvPicPr>
          <p:nvPr/>
        </p:nvPicPr>
        <p:blipFill>
          <a:blip r:embed="rId2" cstate="print"/>
          <a:srcRect/>
          <a:stretch>
            <a:fillRect/>
          </a:stretch>
        </p:blipFill>
        <p:spPr bwMode="auto">
          <a:xfrm>
            <a:off x="899592" y="2492896"/>
            <a:ext cx="8244408" cy="43651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b="0" dirty="0" smtClean="0">
                <a:solidFill>
                  <a:schemeClr val="tx1">
                    <a:lumMod val="75000"/>
                    <a:lumOff val="25000"/>
                  </a:schemeClr>
                </a:solidFill>
                <a:cs typeface="Zar" pitchFamily="2" charset="-78"/>
              </a:rPr>
              <a:t>مراحل سه گانه فکرو ذهن بشرازنگاه اگوست کنت</a:t>
            </a:r>
            <a:endParaRPr lang="fa-IR" b="0" dirty="0">
              <a:solidFill>
                <a:schemeClr val="tx1">
                  <a:lumMod val="75000"/>
                  <a:lumOff val="25000"/>
                </a:schemeClr>
              </a:solidFill>
              <a:cs typeface="Zar" pitchFamily="2" charset="-78"/>
            </a:endParaRPr>
          </a:p>
        </p:txBody>
      </p:sp>
      <p:sp>
        <p:nvSpPr>
          <p:cNvPr id="3" name="Content Placeholder 2"/>
          <p:cNvSpPr>
            <a:spLocks noGrp="1"/>
          </p:cNvSpPr>
          <p:nvPr>
            <p:ph idx="1"/>
          </p:nvPr>
        </p:nvSpPr>
        <p:spPr/>
        <p:txBody>
          <a:bodyPr/>
          <a:lstStyle/>
          <a:p>
            <a:pPr marL="514350" indent="-514350">
              <a:lnSpc>
                <a:spcPct val="150000"/>
              </a:lnSpc>
              <a:buNone/>
            </a:pPr>
            <a:r>
              <a:rPr lang="fa-IR" dirty="0" smtClean="0">
                <a:cs typeface="Zar" pitchFamily="2" charset="-78"/>
              </a:rPr>
              <a:t>1- مرحله ربانی،تخیلی،ارباب انواع،روابط ازنوع روابط خانوادگی</a:t>
            </a:r>
          </a:p>
          <a:p>
            <a:pPr marL="514350" indent="-514350">
              <a:lnSpc>
                <a:spcPct val="150000"/>
              </a:lnSpc>
              <a:buNone/>
            </a:pPr>
            <a:r>
              <a:rPr lang="fa-IR" dirty="0" smtClean="0">
                <a:cs typeface="Zar" pitchFamily="2" charset="-78"/>
              </a:rPr>
              <a:t>2- مرحله متافیزیکی،فلسفی،استدلال وتعقل،روابط ازنوع رابطه دولتها با مردم</a:t>
            </a:r>
          </a:p>
          <a:p>
            <a:pPr marL="514350" indent="-514350">
              <a:lnSpc>
                <a:spcPct val="150000"/>
              </a:lnSpc>
              <a:buNone/>
            </a:pPr>
            <a:r>
              <a:rPr lang="fa-IR" dirty="0" smtClean="0">
                <a:cs typeface="Zar" pitchFamily="2" charset="-78"/>
              </a:rPr>
              <a:t>3- مرحله اثباتی،روابط علت ومعلولی،شیوه تفکرعلوم ریاضی وتجربی و روابط جامعه جهانی</a:t>
            </a:r>
          </a:p>
          <a:p>
            <a:pPr marL="514350" indent="-514350">
              <a:buNone/>
            </a:pPr>
            <a:endParaRPr lang="fa-IR" dirty="0">
              <a:cs typeface="Zar" pitchFamily="2" charset="-78"/>
            </a:endParaRPr>
          </a:p>
        </p:txBody>
      </p:sp>
    </p:spTree>
  </p:cSld>
  <p:clrMapOvr>
    <a:masterClrMapping/>
  </p:clrMapOvr>
  <p:transition>
    <p:split/>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18721" y="658017"/>
            <a:ext cx="2459328" cy="769441"/>
          </a:xfrm>
          <a:prstGeom prst="rect">
            <a:avLst/>
          </a:prstGeom>
        </p:spPr>
        <p:txBody>
          <a:bodyPr wrap="none">
            <a:spAutoFit/>
          </a:bodyPr>
          <a:lstStyle/>
          <a:p>
            <a:r>
              <a:rPr lang="fa-IR" sz="4400" dirty="0" err="1">
                <a:solidFill>
                  <a:srgbClr val="C00000"/>
                </a:solidFill>
                <a:cs typeface="Nazanin" pitchFamily="2" charset="-78"/>
              </a:rPr>
              <a:t>پوزیتیویسم</a:t>
            </a:r>
            <a:endParaRPr lang="en-US" sz="4400" dirty="0">
              <a:solidFill>
                <a:srgbClr val="C00000"/>
              </a:solidFill>
              <a:cs typeface="Nazanin" pitchFamily="2" charset="-78"/>
            </a:endParaRPr>
          </a:p>
        </p:txBody>
      </p:sp>
      <p:sp>
        <p:nvSpPr>
          <p:cNvPr id="3" name="Rectangle 2"/>
          <p:cNvSpPr/>
          <p:nvPr/>
        </p:nvSpPr>
        <p:spPr>
          <a:xfrm>
            <a:off x="276838" y="1497813"/>
            <a:ext cx="8651631" cy="2308324"/>
          </a:xfrm>
          <a:prstGeom prst="rect">
            <a:avLst/>
          </a:prstGeom>
        </p:spPr>
        <p:txBody>
          <a:bodyPr wrap="square">
            <a:spAutoFit/>
          </a:bodyPr>
          <a:lstStyle/>
          <a:p>
            <a:pPr algn="ctr" rtl="1"/>
            <a:r>
              <a:rPr lang="fa-IR" sz="3600" dirty="0" smtClean="0">
                <a:solidFill>
                  <a:schemeClr val="tx2">
                    <a:lumMod val="60000"/>
                    <a:lumOff val="40000"/>
                  </a:schemeClr>
                </a:solidFill>
                <a:cs typeface="Nazanin" pitchFamily="2" charset="-78"/>
              </a:rPr>
              <a:t>موضوع: پدیده های اجتماعی مثل: هنجار، خانواده، حکومت</a:t>
            </a:r>
          </a:p>
          <a:p>
            <a:pPr algn="ctr"/>
            <a:r>
              <a:rPr lang="fa-IR" sz="3600" dirty="0" smtClean="0">
                <a:solidFill>
                  <a:schemeClr val="tx2">
                    <a:lumMod val="60000"/>
                    <a:lumOff val="40000"/>
                  </a:schemeClr>
                </a:solidFill>
                <a:cs typeface="Nazanin" pitchFamily="2" charset="-78"/>
              </a:rPr>
              <a:t>اثبات گرایی این پدیده ها را به صورت یک پدیده ی طبیعی نگاه می کند</a:t>
            </a:r>
            <a:endParaRPr lang="en-US" sz="3600" dirty="0">
              <a:solidFill>
                <a:schemeClr val="tx2">
                  <a:lumMod val="60000"/>
                  <a:lumOff val="40000"/>
                </a:schemeClr>
              </a:solidFill>
              <a:cs typeface="Nazanin" pitchFamily="2" charset="-78"/>
            </a:endParaRPr>
          </a:p>
        </p:txBody>
      </p:sp>
      <p:sp>
        <p:nvSpPr>
          <p:cNvPr id="4" name="Rectangle 3"/>
          <p:cNvSpPr/>
          <p:nvPr/>
        </p:nvSpPr>
        <p:spPr>
          <a:xfrm>
            <a:off x="155487" y="3962400"/>
            <a:ext cx="8651631" cy="646331"/>
          </a:xfrm>
          <a:prstGeom prst="rect">
            <a:avLst/>
          </a:prstGeom>
        </p:spPr>
        <p:txBody>
          <a:bodyPr wrap="square">
            <a:spAutoFit/>
          </a:bodyPr>
          <a:lstStyle/>
          <a:p>
            <a:pPr algn="ctr" rtl="1"/>
            <a:r>
              <a:rPr lang="fa-IR" sz="3600" dirty="0" smtClean="0">
                <a:solidFill>
                  <a:schemeClr val="tx2">
                    <a:lumMod val="75000"/>
                  </a:schemeClr>
                </a:solidFill>
                <a:cs typeface="Nazanin" pitchFamily="2" charset="-78"/>
              </a:rPr>
              <a:t>روش: روش علوم تجربی، روش های حسی</a:t>
            </a:r>
            <a:endParaRPr lang="en-US" sz="3600" dirty="0">
              <a:solidFill>
                <a:schemeClr val="tx2">
                  <a:lumMod val="75000"/>
                </a:schemeClr>
              </a:solidFill>
              <a:cs typeface="Nazanin" pitchFamily="2" charset="-78"/>
            </a:endParaRPr>
          </a:p>
        </p:txBody>
      </p:sp>
      <p:sp>
        <p:nvSpPr>
          <p:cNvPr id="5" name="Rectangle 4"/>
          <p:cNvSpPr/>
          <p:nvPr/>
        </p:nvSpPr>
        <p:spPr>
          <a:xfrm>
            <a:off x="99142" y="5163234"/>
            <a:ext cx="8829328" cy="1200329"/>
          </a:xfrm>
          <a:prstGeom prst="rect">
            <a:avLst/>
          </a:prstGeom>
        </p:spPr>
        <p:txBody>
          <a:bodyPr wrap="square">
            <a:spAutoFit/>
          </a:bodyPr>
          <a:lstStyle/>
          <a:p>
            <a:pPr algn="ctr"/>
            <a:r>
              <a:rPr lang="fa-IR" sz="3600" dirty="0" smtClean="0">
                <a:cs typeface="Nazanin" pitchFamily="2" charset="-78"/>
              </a:rPr>
              <a:t>هدف: شناخت پدیده های اجتماعی، پیش بینی آنها و کنترل آنها</a:t>
            </a:r>
            <a:endParaRPr lang="en-US" sz="3600" dirty="0">
              <a:cs typeface="Nazanin" pitchFamily="2" charset="-78"/>
            </a:endParaRPr>
          </a:p>
        </p:txBody>
      </p:sp>
    </p:spTree>
    <p:extLst>
      <p:ext uri="{BB962C8B-B14F-4D97-AF65-F5344CB8AC3E}">
        <p14:creationId xmlns:p14="http://schemas.microsoft.com/office/powerpoint/2010/main" val="1823542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0" dirty="0" smtClean="0">
                <a:solidFill>
                  <a:schemeClr val="tx1">
                    <a:lumMod val="75000"/>
                    <a:lumOff val="25000"/>
                  </a:schemeClr>
                </a:solidFill>
                <a:cs typeface="Zar" pitchFamily="2" charset="-78"/>
              </a:rPr>
              <a:t>دورکیم1917-1858</a:t>
            </a:r>
            <a:endParaRPr lang="fa-IR" b="0" dirty="0">
              <a:solidFill>
                <a:schemeClr val="tx1">
                  <a:lumMod val="75000"/>
                  <a:lumOff val="25000"/>
                </a:schemeClr>
              </a:solidFill>
              <a:cs typeface="Zar" pitchFamily="2" charset="-78"/>
            </a:endParaRPr>
          </a:p>
        </p:txBody>
      </p:sp>
      <p:sp>
        <p:nvSpPr>
          <p:cNvPr id="3" name="Content Placeholder 2"/>
          <p:cNvSpPr>
            <a:spLocks noGrp="1"/>
          </p:cNvSpPr>
          <p:nvPr>
            <p:ph idx="1"/>
          </p:nvPr>
        </p:nvSpPr>
        <p:spPr/>
        <p:txBody>
          <a:bodyPr>
            <a:normAutofit fontScale="92500" lnSpcReduction="20000"/>
          </a:bodyPr>
          <a:lstStyle/>
          <a:p>
            <a:pPr>
              <a:lnSpc>
                <a:spcPct val="150000"/>
              </a:lnSpc>
            </a:pPr>
            <a:r>
              <a:rPr lang="fa-IR" dirty="0" smtClean="0">
                <a:cs typeface="Zar" pitchFamily="2" charset="-78"/>
              </a:rPr>
              <a:t>از بنیانگذاران جامعه شناسی،تحقیق با روش علمی،مطالعه پدیده های اجتماعی چون اشیا،ورود به منطقه مجهول</a:t>
            </a:r>
          </a:p>
          <a:p>
            <a:pPr>
              <a:lnSpc>
                <a:spcPct val="150000"/>
              </a:lnSpc>
            </a:pPr>
            <a:r>
              <a:rPr lang="fa-IR" dirty="0" smtClean="0">
                <a:cs typeface="Zar" pitchFamily="2" charset="-78"/>
              </a:rPr>
              <a:t>مکتب اصالت جمع </a:t>
            </a:r>
          </a:p>
          <a:p>
            <a:pPr>
              <a:lnSpc>
                <a:spcPct val="150000"/>
              </a:lnSpc>
            </a:pPr>
            <a:r>
              <a:rPr lang="fa-IR" dirty="0" smtClean="0">
                <a:cs typeface="Zar" pitchFamily="2" charset="-78"/>
              </a:rPr>
              <a:t>کتاب تقسیم کار اجتماعی:</a:t>
            </a:r>
          </a:p>
          <a:p>
            <a:pPr>
              <a:lnSpc>
                <a:spcPct val="150000"/>
              </a:lnSpc>
            </a:pPr>
            <a:r>
              <a:rPr lang="fa-IR" dirty="0" smtClean="0">
                <a:cs typeface="Zar" pitchFamily="2" charset="-78"/>
              </a:rPr>
              <a:t>همبستگی مکانیکی درجامعه سنتی ،جمعیت محدود،شکاروماهیگیری</a:t>
            </a:r>
          </a:p>
          <a:p>
            <a:pPr>
              <a:lnSpc>
                <a:spcPct val="150000"/>
              </a:lnSpc>
            </a:pPr>
            <a:r>
              <a:rPr lang="fa-IR" dirty="0" smtClean="0">
                <a:cs typeface="Zar" pitchFamily="2" charset="-78"/>
              </a:rPr>
              <a:t>همبستگی ارگانیکی در جوامع صنعتی،تراکم جمعیت،کنش متقابل،گسترش تمدن،توسعه اقتصادی</a:t>
            </a:r>
          </a:p>
          <a:p>
            <a:pPr>
              <a:lnSpc>
                <a:spcPct val="150000"/>
              </a:lnSpc>
            </a:pPr>
            <a:r>
              <a:rPr lang="fa-IR" dirty="0" smtClean="0">
                <a:cs typeface="Zar" pitchFamily="2" charset="-78"/>
              </a:rPr>
              <a:t>خودکشی اولین تحقیق اجتماعی،فردگرایانه وخودخواهانه ،دگرخواهانه،ناشی ازنابسامانی اجتماعی</a:t>
            </a:r>
          </a:p>
        </p:txBody>
      </p:sp>
    </p:spTree>
  </p:cSld>
  <p:clrMapOvr>
    <a:masterClrMapping/>
  </p:clrMapOvr>
  <p:transition>
    <p:split/>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F:\maman\pictures\Pictures\download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05046" y="812337"/>
            <a:ext cx="3625362" cy="453548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378817" y="2286000"/>
            <a:ext cx="2476960" cy="2308324"/>
          </a:xfrm>
          <a:prstGeom prst="rect">
            <a:avLst/>
          </a:prstGeom>
        </p:spPr>
        <p:txBody>
          <a:bodyPr wrap="none">
            <a:spAutoFit/>
          </a:bodyPr>
          <a:lstStyle/>
          <a:p>
            <a:pPr algn="ctr" rtl="1"/>
            <a:r>
              <a:rPr lang="fa-IR" sz="3600" dirty="0">
                <a:cs typeface="Nazanin" pitchFamily="2" charset="-78"/>
              </a:rPr>
              <a:t>ماکس </a:t>
            </a:r>
            <a:r>
              <a:rPr lang="fa-IR" sz="3600" dirty="0" err="1" smtClean="0">
                <a:cs typeface="Nazanin" pitchFamily="2" charset="-78"/>
              </a:rPr>
              <a:t>وبر</a:t>
            </a:r>
            <a:endParaRPr lang="fa-IR" sz="3600" dirty="0" smtClean="0">
              <a:cs typeface="Nazanin" pitchFamily="2" charset="-78"/>
            </a:endParaRPr>
          </a:p>
          <a:p>
            <a:pPr algn="ctr" rtl="1"/>
            <a:r>
              <a:rPr lang="en-US" sz="3600" b="1" dirty="0" smtClean="0"/>
              <a:t>Max</a:t>
            </a:r>
            <a:r>
              <a:rPr lang="en-US" sz="3600" dirty="0"/>
              <a:t> </a:t>
            </a:r>
            <a:r>
              <a:rPr lang="en-US" sz="3600" b="1" dirty="0" smtClean="0"/>
              <a:t>Weber</a:t>
            </a:r>
            <a:endParaRPr lang="fa-IR" sz="3600" b="1" dirty="0" smtClean="0"/>
          </a:p>
          <a:p>
            <a:pPr algn="ctr" rtl="1"/>
            <a:r>
              <a:rPr lang="fa-IR" sz="3600" b="1" dirty="0" smtClean="0">
                <a:cs typeface="Nazanin" pitchFamily="2" charset="-78"/>
              </a:rPr>
              <a:t>1864-1920 م.</a:t>
            </a:r>
          </a:p>
          <a:p>
            <a:pPr algn="ctr" rtl="1"/>
            <a:r>
              <a:rPr lang="fa-IR" sz="3600" b="1" dirty="0" smtClean="0">
                <a:cs typeface="Nazanin" pitchFamily="2" charset="-78"/>
              </a:rPr>
              <a:t>آلمان</a:t>
            </a:r>
            <a:endParaRPr lang="en-US" sz="3600" dirty="0">
              <a:cs typeface="Nazanin" pitchFamily="2" charset="-78"/>
            </a:endParaRPr>
          </a:p>
        </p:txBody>
      </p:sp>
      <p:sp>
        <p:nvSpPr>
          <p:cNvPr id="4" name="Rectangle 3"/>
          <p:cNvSpPr/>
          <p:nvPr/>
        </p:nvSpPr>
        <p:spPr>
          <a:xfrm>
            <a:off x="96486" y="5694948"/>
            <a:ext cx="8464177" cy="646331"/>
          </a:xfrm>
          <a:prstGeom prst="rect">
            <a:avLst/>
          </a:prstGeom>
        </p:spPr>
        <p:txBody>
          <a:bodyPr wrap="none">
            <a:spAutoFit/>
          </a:bodyPr>
          <a:lstStyle/>
          <a:p>
            <a:pPr algn="ctr" rtl="1"/>
            <a:r>
              <a:rPr lang="fa-IR" sz="3600" dirty="0">
                <a:solidFill>
                  <a:srgbClr val="00B050"/>
                </a:solidFill>
                <a:cs typeface="Nazanin" pitchFamily="2" charset="-78"/>
              </a:rPr>
              <a:t>روش علوم اجتماعی باید متفاوت از علوم طبیعی باشد</a:t>
            </a:r>
            <a:endParaRPr lang="en-US" sz="3600" dirty="0">
              <a:solidFill>
                <a:srgbClr val="00B050"/>
              </a:solidFill>
              <a:cs typeface="Nazanin" pitchFamily="2" charset="-78"/>
            </a:endParaRPr>
          </a:p>
        </p:txBody>
      </p:sp>
    </p:spTree>
    <p:extLst>
      <p:ext uri="{BB962C8B-B14F-4D97-AF65-F5344CB8AC3E}">
        <p14:creationId xmlns:p14="http://schemas.microsoft.com/office/powerpoint/2010/main" val="3575375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0" dirty="0" smtClean="0">
                <a:solidFill>
                  <a:schemeClr val="tx1"/>
                </a:solidFill>
                <a:cs typeface="Zar" pitchFamily="2" charset="-78"/>
              </a:rPr>
              <a:t>ماکس وبر1920-1864</a:t>
            </a:r>
            <a:endParaRPr lang="fa-IR" b="0" dirty="0">
              <a:solidFill>
                <a:schemeClr val="tx1"/>
              </a:solidFill>
              <a:cs typeface="Zar" pitchFamily="2" charset="-78"/>
            </a:endParaRPr>
          </a:p>
        </p:txBody>
      </p:sp>
      <p:sp>
        <p:nvSpPr>
          <p:cNvPr id="3" name="Content Placeholder 2"/>
          <p:cNvSpPr>
            <a:spLocks noGrp="1"/>
          </p:cNvSpPr>
          <p:nvPr>
            <p:ph idx="1"/>
          </p:nvPr>
        </p:nvSpPr>
        <p:spPr/>
        <p:txBody>
          <a:bodyPr>
            <a:normAutofit fontScale="92500" lnSpcReduction="10000"/>
          </a:bodyPr>
          <a:lstStyle/>
          <a:p>
            <a:r>
              <a:rPr lang="fa-IR" sz="2600" dirty="0" smtClean="0">
                <a:cs typeface="Zar" pitchFamily="2" charset="-78"/>
              </a:rPr>
              <a:t>ازجامعه شناسان بزرگ قرن بیستم وصاحبنظردرجامعه شناسی سیاسی،دینی،وتاریخی</a:t>
            </a:r>
          </a:p>
          <a:p>
            <a:r>
              <a:rPr lang="fa-IR" sz="2600" dirty="0" smtClean="0">
                <a:cs typeface="Zar" pitchFamily="2" charset="-78"/>
              </a:rPr>
              <a:t>توجه به رفتارهای فردی در جامعه،تفسیر وتبیین رفتار واعمال افراد درجامعه</a:t>
            </a:r>
          </a:p>
          <a:p>
            <a:r>
              <a:rPr lang="fa-IR" sz="2600" dirty="0" smtClean="0">
                <a:cs typeface="Zar" pitchFamily="2" charset="-78"/>
              </a:rPr>
              <a:t>انواع کنش های اجتماعی:کنش عقلانی،کنش سنتی،کنش عاطفی</a:t>
            </a:r>
          </a:p>
          <a:p>
            <a:r>
              <a:rPr lang="fa-IR" sz="2600" dirty="0" smtClean="0">
                <a:cs typeface="Zar" pitchFamily="2" charset="-78"/>
              </a:rPr>
              <a:t>کنش عقلانی شامل:معطوف به هدف  نظیر سوداگری یا ساخت بنا،معطوف به ارزش همچون حضوردرجبهه جنگ</a:t>
            </a:r>
          </a:p>
          <a:p>
            <a:r>
              <a:rPr lang="fa-IR" sz="2600" dirty="0" smtClean="0">
                <a:cs typeface="Zar" pitchFamily="2" charset="-78"/>
              </a:rPr>
              <a:t>کنش سنتی،آداب ورسوم رایج درجوامع سنتی</a:t>
            </a:r>
          </a:p>
          <a:p>
            <a:r>
              <a:rPr lang="fa-IR" sz="2600" dirty="0" smtClean="0">
                <a:cs typeface="Zar" pitchFamily="2" charset="-78"/>
              </a:rPr>
              <a:t>کنش عاطفی،مبتنی بر احساسات وعواطف،انتقام،مسابقات</a:t>
            </a:r>
          </a:p>
          <a:p>
            <a:r>
              <a:rPr lang="fa-IR" sz="2600" dirty="0" smtClean="0">
                <a:cs typeface="Zar" pitchFamily="2" charset="-78"/>
              </a:rPr>
              <a:t>انواع اقتدار:عقلانی وقانونی،سنتی،اقتدارکاریزمایی</a:t>
            </a:r>
          </a:p>
          <a:p>
            <a:r>
              <a:rPr lang="fa-IR" sz="2600" dirty="0" smtClean="0">
                <a:cs typeface="Zar" pitchFamily="2" charset="-78"/>
              </a:rPr>
              <a:t>کتاب اخلاق پروتستانی وروحیه سرمایه داری - تاثیرپروتستانتیسم برسرمایه داری</a:t>
            </a:r>
          </a:p>
          <a:p>
            <a:r>
              <a:rPr lang="fa-IR" sz="2600" dirty="0" smtClean="0">
                <a:cs typeface="Zar" pitchFamily="2" charset="-78"/>
              </a:rPr>
              <a:t>جامعه شناسی علمی تفهمی،تفهیم تصورات ذهنی افرادضروری است. </a:t>
            </a:r>
          </a:p>
          <a:p>
            <a:endParaRPr lang="fa-IR" dirty="0">
              <a:cs typeface="Zar" pitchFamily="2" charset="-78"/>
            </a:endParaRPr>
          </a:p>
        </p:txBody>
      </p:sp>
    </p:spTree>
  </p:cSld>
  <p:clrMapOvr>
    <a:masterClrMapping/>
  </p:clrMapOvr>
  <p:transition>
    <p:split/>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3676" y="467324"/>
            <a:ext cx="3522119" cy="646331"/>
          </a:xfrm>
          <a:prstGeom prst="rect">
            <a:avLst/>
          </a:prstGeom>
        </p:spPr>
        <p:txBody>
          <a:bodyPr wrap="none">
            <a:spAutoFit/>
          </a:bodyPr>
          <a:lstStyle/>
          <a:p>
            <a:pPr algn="ctr" rtl="1"/>
            <a:r>
              <a:rPr lang="fa-IR" sz="3600" dirty="0">
                <a:solidFill>
                  <a:srgbClr val="C00000"/>
                </a:solidFill>
                <a:cs typeface="Nazanin" pitchFamily="2" charset="-78"/>
              </a:rPr>
              <a:t>جامعه </a:t>
            </a:r>
            <a:r>
              <a:rPr lang="fa-IR" sz="3600" dirty="0" err="1">
                <a:solidFill>
                  <a:srgbClr val="C00000"/>
                </a:solidFill>
                <a:cs typeface="Nazanin" pitchFamily="2" charset="-78"/>
              </a:rPr>
              <a:t>شناسی</a:t>
            </a:r>
            <a:r>
              <a:rPr lang="fa-IR" sz="3600" dirty="0">
                <a:solidFill>
                  <a:srgbClr val="C00000"/>
                </a:solidFill>
                <a:cs typeface="Nazanin" pitchFamily="2" charset="-78"/>
              </a:rPr>
              <a:t> </a:t>
            </a:r>
            <a:r>
              <a:rPr lang="fa-IR" sz="3600" dirty="0" err="1">
                <a:solidFill>
                  <a:srgbClr val="C00000"/>
                </a:solidFill>
                <a:cs typeface="Nazanin" pitchFamily="2" charset="-78"/>
              </a:rPr>
              <a:t>تفهمی</a:t>
            </a:r>
            <a:endParaRPr lang="en-US" sz="3600" dirty="0">
              <a:solidFill>
                <a:srgbClr val="C00000"/>
              </a:solidFill>
              <a:cs typeface="Nazanin" pitchFamily="2" charset="-78"/>
            </a:endParaRPr>
          </a:p>
        </p:txBody>
      </p:sp>
      <p:sp>
        <p:nvSpPr>
          <p:cNvPr id="3" name="Rectangle 2"/>
          <p:cNvSpPr/>
          <p:nvPr/>
        </p:nvSpPr>
        <p:spPr>
          <a:xfrm>
            <a:off x="2264537" y="1752600"/>
            <a:ext cx="6569427" cy="646331"/>
          </a:xfrm>
          <a:prstGeom prst="rect">
            <a:avLst/>
          </a:prstGeom>
        </p:spPr>
        <p:txBody>
          <a:bodyPr wrap="none">
            <a:spAutoFit/>
          </a:bodyPr>
          <a:lstStyle/>
          <a:p>
            <a:pPr algn="ctr" rtl="1"/>
            <a:r>
              <a:rPr lang="fa-IR" sz="3600" dirty="0" smtClean="0">
                <a:cs typeface="Nazanin" pitchFamily="2" charset="-78"/>
              </a:rPr>
              <a:t>موضوع: </a:t>
            </a:r>
            <a:r>
              <a:rPr lang="fa-IR" sz="3600" dirty="0" smtClean="0">
                <a:solidFill>
                  <a:srgbClr val="FF0000"/>
                </a:solidFill>
                <a:cs typeface="Nazanin" pitchFamily="2" charset="-78"/>
              </a:rPr>
              <a:t>معنای</a:t>
            </a:r>
            <a:r>
              <a:rPr lang="fa-IR" sz="3600" dirty="0" smtClean="0">
                <a:cs typeface="Nazanin" pitchFamily="2" charset="-78"/>
              </a:rPr>
              <a:t> کنش های اجتماعی انسان</a:t>
            </a:r>
            <a:endParaRPr lang="en-US" sz="3600" dirty="0">
              <a:cs typeface="Nazanin" pitchFamily="2" charset="-78"/>
            </a:endParaRPr>
          </a:p>
        </p:txBody>
      </p:sp>
      <p:sp>
        <p:nvSpPr>
          <p:cNvPr id="4" name="Rectangle 3"/>
          <p:cNvSpPr/>
          <p:nvPr/>
        </p:nvSpPr>
        <p:spPr>
          <a:xfrm>
            <a:off x="492369" y="2971800"/>
            <a:ext cx="8088923" cy="1200329"/>
          </a:xfrm>
          <a:prstGeom prst="rect">
            <a:avLst/>
          </a:prstGeom>
        </p:spPr>
        <p:txBody>
          <a:bodyPr wrap="square">
            <a:spAutoFit/>
          </a:bodyPr>
          <a:lstStyle/>
          <a:p>
            <a:pPr algn="r" rtl="1"/>
            <a:r>
              <a:rPr lang="fa-IR" sz="3600" dirty="0" smtClean="0">
                <a:cs typeface="Nazanin" pitchFamily="2" charset="-78"/>
              </a:rPr>
              <a:t>دو روش: استفاده از روش های حسی و تجربی</a:t>
            </a:r>
          </a:p>
          <a:p>
            <a:pPr algn="r" rtl="1"/>
            <a:r>
              <a:rPr lang="fa-IR" sz="3600" dirty="0" smtClean="0">
                <a:cs typeface="Nazanin" pitchFamily="2" charset="-78"/>
              </a:rPr>
              <a:t>               استفاده از ذهن و عقل آدمی</a:t>
            </a:r>
            <a:endParaRPr lang="en-US" sz="3600" dirty="0">
              <a:cs typeface="Nazanin" pitchFamily="2" charset="-78"/>
            </a:endParaRPr>
          </a:p>
        </p:txBody>
      </p:sp>
      <p:sp>
        <p:nvSpPr>
          <p:cNvPr id="5" name="Rectangle 4"/>
          <p:cNvSpPr/>
          <p:nvPr/>
        </p:nvSpPr>
        <p:spPr>
          <a:xfrm>
            <a:off x="408640" y="4800599"/>
            <a:ext cx="8853706" cy="646331"/>
          </a:xfrm>
          <a:prstGeom prst="rect">
            <a:avLst/>
          </a:prstGeom>
        </p:spPr>
        <p:txBody>
          <a:bodyPr wrap="none">
            <a:spAutoFit/>
          </a:bodyPr>
          <a:lstStyle/>
          <a:p>
            <a:r>
              <a:rPr lang="fa-IR" sz="3600" dirty="0" smtClean="0">
                <a:cs typeface="Nazanin" pitchFamily="2" charset="-78"/>
              </a:rPr>
              <a:t>هدف: </a:t>
            </a:r>
            <a:r>
              <a:rPr lang="fa-IR" sz="3600" dirty="0" smtClean="0">
                <a:solidFill>
                  <a:srgbClr val="FF0000"/>
                </a:solidFill>
                <a:cs typeface="Nazanin" pitchFamily="2" charset="-78"/>
              </a:rPr>
              <a:t>فهم</a:t>
            </a:r>
            <a:r>
              <a:rPr lang="fa-IR" sz="3600" dirty="0" smtClean="0">
                <a:cs typeface="Nazanin" pitchFamily="2" charset="-78"/>
              </a:rPr>
              <a:t> پدیده های اجتماعی، پیش بینی و کنترل آنها</a:t>
            </a:r>
            <a:endParaRPr lang="en-US" sz="3600" dirty="0">
              <a:cs typeface="Nazanin" pitchFamily="2" charset="-78"/>
            </a:endParaRPr>
          </a:p>
        </p:txBody>
      </p:sp>
    </p:spTree>
    <p:extLst>
      <p:ext uri="{BB962C8B-B14F-4D97-AF65-F5344CB8AC3E}">
        <p14:creationId xmlns:p14="http://schemas.microsoft.com/office/powerpoint/2010/main" val="3019478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25079" y="467324"/>
            <a:ext cx="3643947" cy="646331"/>
          </a:xfrm>
          <a:prstGeom prst="rect">
            <a:avLst/>
          </a:prstGeom>
        </p:spPr>
        <p:txBody>
          <a:bodyPr wrap="none">
            <a:spAutoFit/>
          </a:bodyPr>
          <a:lstStyle/>
          <a:p>
            <a:pPr algn="ctr" rtl="1"/>
            <a:r>
              <a:rPr lang="fa-IR" sz="3600" dirty="0">
                <a:solidFill>
                  <a:srgbClr val="C00000"/>
                </a:solidFill>
                <a:cs typeface="Nazanin" pitchFamily="2" charset="-78"/>
              </a:rPr>
              <a:t>جامعه </a:t>
            </a:r>
            <a:r>
              <a:rPr lang="fa-IR" sz="3600" dirty="0" err="1">
                <a:solidFill>
                  <a:srgbClr val="C00000"/>
                </a:solidFill>
                <a:cs typeface="Nazanin" pitchFamily="2" charset="-78"/>
              </a:rPr>
              <a:t>شناسی</a:t>
            </a:r>
            <a:r>
              <a:rPr lang="fa-IR" sz="3600" dirty="0">
                <a:solidFill>
                  <a:srgbClr val="C00000"/>
                </a:solidFill>
                <a:cs typeface="Nazanin" pitchFamily="2" charset="-78"/>
              </a:rPr>
              <a:t> </a:t>
            </a:r>
            <a:r>
              <a:rPr lang="fa-IR" sz="3600" dirty="0" smtClean="0">
                <a:solidFill>
                  <a:srgbClr val="C00000"/>
                </a:solidFill>
                <a:cs typeface="Nazanin" pitchFamily="2" charset="-78"/>
              </a:rPr>
              <a:t>انتقادی</a:t>
            </a:r>
            <a:endParaRPr lang="en-US" sz="3600" dirty="0">
              <a:solidFill>
                <a:srgbClr val="C00000"/>
              </a:solidFill>
              <a:cs typeface="Nazanin" pitchFamily="2" charset="-78"/>
            </a:endParaRPr>
          </a:p>
        </p:txBody>
      </p:sp>
      <p:sp>
        <p:nvSpPr>
          <p:cNvPr id="3" name="Rectangle 2"/>
          <p:cNvSpPr/>
          <p:nvPr/>
        </p:nvSpPr>
        <p:spPr>
          <a:xfrm>
            <a:off x="332032" y="1449487"/>
            <a:ext cx="9030037" cy="646331"/>
          </a:xfrm>
          <a:prstGeom prst="rect">
            <a:avLst/>
          </a:prstGeom>
        </p:spPr>
        <p:txBody>
          <a:bodyPr wrap="none">
            <a:spAutoFit/>
          </a:bodyPr>
          <a:lstStyle/>
          <a:p>
            <a:pPr algn="ctr" rtl="1"/>
            <a:r>
              <a:rPr lang="fa-IR" sz="3600" dirty="0" smtClean="0">
                <a:cs typeface="Nazanin" pitchFamily="2" charset="-78"/>
              </a:rPr>
              <a:t>موضوع: معنای کنش های اجتماعی انسان و آگاهی و اراده</a:t>
            </a:r>
            <a:endParaRPr lang="en-US" sz="3600" dirty="0">
              <a:cs typeface="Nazanin" pitchFamily="2" charset="-78"/>
            </a:endParaRPr>
          </a:p>
        </p:txBody>
      </p:sp>
      <p:sp>
        <p:nvSpPr>
          <p:cNvPr id="4" name="Rectangle 3"/>
          <p:cNvSpPr/>
          <p:nvPr/>
        </p:nvSpPr>
        <p:spPr>
          <a:xfrm>
            <a:off x="1500684" y="2514600"/>
            <a:ext cx="6345007" cy="1754326"/>
          </a:xfrm>
          <a:prstGeom prst="rect">
            <a:avLst/>
          </a:prstGeom>
        </p:spPr>
        <p:txBody>
          <a:bodyPr wrap="none">
            <a:spAutoFit/>
          </a:bodyPr>
          <a:lstStyle/>
          <a:p>
            <a:pPr algn="ctr" rtl="1"/>
            <a:r>
              <a:rPr lang="fa-IR" sz="3600" dirty="0" smtClean="0">
                <a:cs typeface="Nazanin" pitchFamily="2" charset="-78"/>
              </a:rPr>
              <a:t>3 روش: استفاده از علوم تجربی و حسی</a:t>
            </a:r>
          </a:p>
          <a:p>
            <a:pPr algn="ctr" rtl="1"/>
            <a:r>
              <a:rPr lang="fa-IR" sz="3600" dirty="0" smtClean="0">
                <a:cs typeface="Nazanin" pitchFamily="2" charset="-78"/>
              </a:rPr>
              <a:t>عقل و ذهن</a:t>
            </a:r>
          </a:p>
          <a:p>
            <a:pPr algn="ctr" rtl="1"/>
            <a:r>
              <a:rPr lang="fa-IR" sz="3600" dirty="0" smtClean="0">
                <a:cs typeface="Nazanin" pitchFamily="2" charset="-78"/>
              </a:rPr>
              <a:t> داوری ارزشی</a:t>
            </a:r>
            <a:endParaRPr lang="en-US" sz="3600" dirty="0">
              <a:cs typeface="Nazanin" pitchFamily="2" charset="-78"/>
            </a:endParaRPr>
          </a:p>
        </p:txBody>
      </p:sp>
      <p:sp>
        <p:nvSpPr>
          <p:cNvPr id="5" name="Rectangle 4"/>
          <p:cNvSpPr/>
          <p:nvPr/>
        </p:nvSpPr>
        <p:spPr>
          <a:xfrm>
            <a:off x="782654" y="4724400"/>
            <a:ext cx="7758855" cy="1754326"/>
          </a:xfrm>
          <a:prstGeom prst="rect">
            <a:avLst/>
          </a:prstGeom>
        </p:spPr>
        <p:txBody>
          <a:bodyPr wrap="none">
            <a:spAutoFit/>
          </a:bodyPr>
          <a:lstStyle/>
          <a:p>
            <a:pPr algn="ctr" rtl="1"/>
            <a:r>
              <a:rPr lang="fa-IR" sz="3600" dirty="0" smtClean="0">
                <a:cs typeface="Nazanin" pitchFamily="2" charset="-78"/>
              </a:rPr>
              <a:t>هدف: فهم کنش های آدمیان</a:t>
            </a:r>
          </a:p>
          <a:p>
            <a:pPr algn="ctr" rtl="1"/>
            <a:r>
              <a:rPr lang="fa-IR" sz="3600" dirty="0" smtClean="0">
                <a:cs typeface="Nazanin" pitchFamily="2" charset="-78"/>
              </a:rPr>
              <a:t>پیش بینی و کنترل آنها</a:t>
            </a:r>
          </a:p>
          <a:p>
            <a:pPr algn="ctr" rtl="1"/>
            <a:r>
              <a:rPr lang="fa-IR" sz="3600" dirty="0" smtClean="0">
                <a:cs typeface="Nazanin" pitchFamily="2" charset="-78"/>
              </a:rPr>
              <a:t> گذشتن از وضع موجود و رسیدن به وضع مطلوب</a:t>
            </a:r>
            <a:endParaRPr lang="en-US" sz="3600" dirty="0">
              <a:cs typeface="Nazanin" pitchFamily="2" charset="-78"/>
            </a:endParaRPr>
          </a:p>
        </p:txBody>
      </p:sp>
    </p:spTree>
    <p:extLst>
      <p:ext uri="{BB962C8B-B14F-4D97-AF65-F5344CB8AC3E}">
        <p14:creationId xmlns:p14="http://schemas.microsoft.com/office/powerpoint/2010/main" val="3815561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t>
            </a:r>
            <a:r>
              <a:rPr lang="fa-IR" sz="5400" dirty="0" smtClean="0"/>
              <a:t>پژوهش جامعه شناسی</a:t>
            </a:r>
            <a:endParaRPr lang="en-US" sz="5400"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0" dirty="0" smtClean="0">
                <a:solidFill>
                  <a:schemeClr val="tx1"/>
                </a:solidFill>
                <a:cs typeface="Zar" pitchFamily="2" charset="-78"/>
              </a:rPr>
              <a:t>تقسیم بندی جامعه شناسی</a:t>
            </a:r>
            <a:endParaRPr lang="fa-IR" b="0" dirty="0">
              <a:solidFill>
                <a:schemeClr val="tx1"/>
              </a:solidFill>
              <a:cs typeface="Zar" pitchFamily="2" charset="-78"/>
            </a:endParaRPr>
          </a:p>
        </p:txBody>
      </p:sp>
      <p:sp>
        <p:nvSpPr>
          <p:cNvPr id="3" name="Content Placeholder 2"/>
          <p:cNvSpPr>
            <a:spLocks noGrp="1"/>
          </p:cNvSpPr>
          <p:nvPr>
            <p:ph idx="1"/>
          </p:nvPr>
        </p:nvSpPr>
        <p:spPr/>
        <p:txBody>
          <a:bodyPr/>
          <a:lstStyle/>
          <a:p>
            <a:r>
              <a:rPr lang="fa-IR" dirty="0" smtClean="0">
                <a:cs typeface="Zar" pitchFamily="2" charset="-78"/>
              </a:rPr>
              <a:t>تقسیم بندی جامعه شناسی از لحاظ روش از نگاه آگوست کنت :</a:t>
            </a:r>
          </a:p>
          <a:p>
            <a:pPr>
              <a:buNone/>
            </a:pPr>
            <a:r>
              <a:rPr lang="fa-IR" dirty="0" smtClean="0">
                <a:cs typeface="Zar" pitchFamily="2" charset="-78"/>
              </a:rPr>
              <a:t>1-ایستا یا سکونی                              2-پویا یا حرکتی</a:t>
            </a:r>
          </a:p>
          <a:p>
            <a:r>
              <a:rPr lang="fa-IR" dirty="0" smtClean="0">
                <a:cs typeface="Zar" pitchFamily="2" charset="-78"/>
              </a:rPr>
              <a:t>تقسیم بندی جامعه شناسی از لحاظ روش از نگاه دورکیم :</a:t>
            </a:r>
          </a:p>
          <a:p>
            <a:pPr>
              <a:buNone/>
            </a:pPr>
            <a:r>
              <a:rPr lang="fa-IR" dirty="0" smtClean="0">
                <a:cs typeface="Zar" pitchFamily="2" charset="-78"/>
              </a:rPr>
              <a:t>1-ریخت شناسی (مرفولوژی ) اجتماعی - شکل خارجی جامعه - جمعیت – پراکند گی</a:t>
            </a:r>
          </a:p>
          <a:p>
            <a:pPr>
              <a:buNone/>
            </a:pPr>
            <a:r>
              <a:rPr lang="fa-IR" dirty="0" smtClean="0">
                <a:cs typeface="Zar" pitchFamily="2" charset="-78"/>
              </a:rPr>
              <a:t>2-معرفت الاعضا ( فیزیولوژی ) اجتماعی - عناصر تشکیل دهنده جامعه - نهادهای اجتماعی – ساختار قدرت – گروه های اجتماعی   </a:t>
            </a:r>
            <a:endParaRPr lang="fa-IR" dirty="0">
              <a:cs typeface="Zar" pitchFamily="2" charset="-78"/>
            </a:endParaRPr>
          </a:p>
        </p:txBody>
      </p:sp>
    </p:spTree>
  </p:cSld>
  <p:clrMapOvr>
    <a:masterClrMapping/>
  </p:clrMapOvr>
  <p:transition>
    <p:spli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 y="381000"/>
            <a:ext cx="9144000" cy="632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0" dirty="0" smtClean="0">
                <a:solidFill>
                  <a:schemeClr val="tx1"/>
                </a:solidFill>
                <a:cs typeface="Zar" pitchFamily="2" charset="-78"/>
              </a:rPr>
              <a:t>تقسیم بندی جامعه شناسی</a:t>
            </a:r>
            <a:endParaRPr lang="fa-IR" b="0" dirty="0">
              <a:solidFill>
                <a:schemeClr val="tx1"/>
              </a:solidFill>
              <a:cs typeface="Zar" pitchFamily="2" charset="-78"/>
            </a:endParaRPr>
          </a:p>
        </p:txBody>
      </p:sp>
      <p:sp>
        <p:nvSpPr>
          <p:cNvPr id="3" name="Content Placeholder 2"/>
          <p:cNvSpPr>
            <a:spLocks noGrp="1"/>
          </p:cNvSpPr>
          <p:nvPr>
            <p:ph idx="1"/>
          </p:nvPr>
        </p:nvSpPr>
        <p:spPr/>
        <p:txBody>
          <a:bodyPr/>
          <a:lstStyle/>
          <a:p>
            <a:r>
              <a:rPr lang="fa-IR" dirty="0" smtClean="0">
                <a:cs typeface="Zar" pitchFamily="2" charset="-78"/>
              </a:rPr>
              <a:t>تقسیم بندی جامعه شناسی به لحاظ هدف تحقیق :</a:t>
            </a:r>
          </a:p>
          <a:p>
            <a:pPr>
              <a:buNone/>
            </a:pPr>
            <a:r>
              <a:rPr lang="fa-IR" dirty="0" smtClean="0">
                <a:cs typeface="Zar" pitchFamily="2" charset="-78"/>
              </a:rPr>
              <a:t>1-نظری (محض )                         2-کاربردی ( عملی )</a:t>
            </a:r>
          </a:p>
          <a:p>
            <a:r>
              <a:rPr lang="fa-IR" dirty="0" smtClean="0">
                <a:cs typeface="Zar" pitchFamily="2" charset="-78"/>
              </a:rPr>
              <a:t>تقسیم بندی جامعه شناسی به لحاظ قلمرو :</a:t>
            </a:r>
          </a:p>
          <a:p>
            <a:pPr>
              <a:buNone/>
            </a:pPr>
            <a:r>
              <a:rPr lang="fa-IR" dirty="0" smtClean="0">
                <a:cs typeface="Zar" pitchFamily="2" charset="-78"/>
              </a:rPr>
              <a:t>1-خرد ( گروه های کوچک )</a:t>
            </a:r>
          </a:p>
          <a:p>
            <a:r>
              <a:rPr lang="fa-IR" dirty="0" smtClean="0">
                <a:cs typeface="Zar" pitchFamily="2" charset="-78"/>
              </a:rPr>
              <a:t>2-کلان نظام های کلی اجتماعی - نظام فئودالی – سرمایه داری</a:t>
            </a:r>
          </a:p>
          <a:p>
            <a:pPr>
              <a:buNone/>
            </a:pPr>
            <a:r>
              <a:rPr lang="fa-IR" dirty="0" smtClean="0">
                <a:cs typeface="Zar" pitchFamily="2" charset="-78"/>
              </a:rPr>
              <a:t>تقسیم بندی جامعه شناسی از لحاظ موضوع : متعدد و گوناگون چون جامعه شناسی شهری - روستائی – خانواده – صنعتی و... </a:t>
            </a:r>
            <a:endParaRPr lang="fa-IR" dirty="0">
              <a:cs typeface="Zar" pitchFamily="2" charset="-78"/>
            </a:endParaRPr>
          </a:p>
        </p:txBody>
      </p:sp>
    </p:spTree>
  </p:cSld>
  <p:clrMapOvr>
    <a:masterClrMapping/>
  </p:clrMapOvr>
  <p:transition>
    <p:split/>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0" dirty="0" smtClean="0">
                <a:cs typeface="Zar" pitchFamily="2" charset="-78"/>
              </a:rPr>
              <a:t>جامعه انسانی</a:t>
            </a:r>
            <a:endParaRPr lang="fa-IR" b="0" dirty="0">
              <a:cs typeface="Zar" pitchFamily="2" charset="-78"/>
            </a:endParaRPr>
          </a:p>
        </p:txBody>
      </p:sp>
      <p:sp>
        <p:nvSpPr>
          <p:cNvPr id="3" name="Content Placeholder 2"/>
          <p:cNvSpPr>
            <a:spLocks noGrp="1"/>
          </p:cNvSpPr>
          <p:nvPr>
            <p:ph idx="1"/>
          </p:nvPr>
        </p:nvSpPr>
        <p:spPr/>
        <p:txBody>
          <a:bodyPr/>
          <a:lstStyle/>
          <a:p>
            <a:r>
              <a:rPr lang="fa-IR" dirty="0" smtClean="0">
                <a:cs typeface="Zar" pitchFamily="2" charset="-78"/>
              </a:rPr>
              <a:t>-تعاریف مربوط به جامعه</a:t>
            </a:r>
          </a:p>
          <a:p>
            <a:r>
              <a:rPr lang="fa-IR" dirty="0" smtClean="0">
                <a:cs typeface="Zar" pitchFamily="2" charset="-78"/>
              </a:rPr>
              <a:t>ماهیت جامعه</a:t>
            </a:r>
          </a:p>
          <a:p>
            <a:r>
              <a:rPr lang="fa-IR" dirty="0" smtClean="0">
                <a:cs typeface="Zar" pitchFamily="2" charset="-78"/>
              </a:rPr>
              <a:t>خاستگاه جامعه وچگونگی تشکیل ان</a:t>
            </a:r>
          </a:p>
          <a:p>
            <a:r>
              <a:rPr lang="fa-IR" dirty="0" smtClean="0">
                <a:cs typeface="Zar" pitchFamily="2" charset="-78"/>
              </a:rPr>
              <a:t>تفاوت میان زندگی اجتمایی انسان وحیوان</a:t>
            </a:r>
          </a:p>
          <a:p>
            <a:r>
              <a:rPr lang="fa-IR" dirty="0" smtClean="0">
                <a:cs typeface="Zar" pitchFamily="2" charset="-78"/>
              </a:rPr>
              <a:t>انواع جامعه از نظر علمای اجتماعی</a:t>
            </a:r>
            <a:endParaRPr lang="fa-IR" dirty="0">
              <a:cs typeface="Zar" pitchFamily="2" charset="-78"/>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dirty="0" smtClean="0">
                <a:cs typeface="Zar" pitchFamily="2" charset="-78"/>
              </a:rPr>
              <a:t>تعاریف مربوط به جامعه</a:t>
            </a:r>
            <a:endParaRPr lang="fa-IR" b="0" dirty="0">
              <a:cs typeface="Zar" pitchFamily="2" charset="-78"/>
            </a:endParaRPr>
          </a:p>
        </p:txBody>
      </p:sp>
      <p:sp>
        <p:nvSpPr>
          <p:cNvPr id="3" name="Content Placeholder 2"/>
          <p:cNvSpPr>
            <a:spLocks noGrp="1"/>
          </p:cNvSpPr>
          <p:nvPr>
            <p:ph idx="1"/>
          </p:nvPr>
        </p:nvSpPr>
        <p:spPr/>
        <p:txBody>
          <a:bodyPr>
            <a:normAutofit lnSpcReduction="10000"/>
          </a:bodyPr>
          <a:lstStyle/>
          <a:p>
            <a:r>
              <a:rPr lang="fa-IR" dirty="0" smtClean="0">
                <a:cs typeface="Zar" pitchFamily="2" charset="-78"/>
              </a:rPr>
              <a:t>مفهوم لغوی جامعه : از ریشه ” جمع“ به معنی گردآورنده ، فراهم کننده ، اجتماع، دانشگاه ، معادل</a:t>
            </a:r>
            <a:r>
              <a:rPr lang="en-US" dirty="0" smtClean="0">
                <a:cs typeface="Zar" pitchFamily="2" charset="-78"/>
              </a:rPr>
              <a:t>society</a:t>
            </a:r>
            <a:r>
              <a:rPr lang="fa-IR" dirty="0" smtClean="0">
                <a:cs typeface="Zar" pitchFamily="2" charset="-78"/>
              </a:rPr>
              <a:t>  در زبان انگلیسی به مفهوم دوست ،متحد و همراه آمده است.</a:t>
            </a:r>
          </a:p>
          <a:p>
            <a:r>
              <a:rPr lang="fa-IR" dirty="0" smtClean="0">
                <a:cs typeface="Zar" pitchFamily="2" charset="-78"/>
              </a:rPr>
              <a:t>جامعه از نگاه جامعه شناسی : تجمع گسترده ای از مردم که عقاید و سنت ها و روش های زندگی و منافع اقتصادی و سیاسی گسترده ای دارند و برای رسیدن به هدف های مشترک خودآگاهانه با یکدیگر تعاون و همکاری دارند و بدین منظور سازمان های مختلفی به وجود می آورند که طی سالیان متمادی همبستگی و نظم خاصی پیدا می کنند.</a:t>
            </a:r>
          </a:p>
          <a:p>
            <a:r>
              <a:rPr lang="fa-IR" dirty="0" smtClean="0">
                <a:cs typeface="Zar" pitchFamily="2" charset="-78"/>
              </a:rPr>
              <a:t>استاد مرتضی مطهری : ” جامعه مجموعه ای است از انسانها که در جبر یک سلسله نیازها وتحت نفوذ یک سلسله عقیده ها و آرمانها در یکدیگر ادغام شده و در یک زندگی مشترک غوطه ورند.“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0" dirty="0" smtClean="0">
                <a:cs typeface="Zar" pitchFamily="2" charset="-78"/>
              </a:rPr>
              <a:t>تعاریف مربوط به جامعه </a:t>
            </a:r>
            <a:endParaRPr lang="fa-IR" b="0" dirty="0">
              <a:cs typeface="Zar" pitchFamily="2" charset="-78"/>
            </a:endParaRPr>
          </a:p>
        </p:txBody>
      </p:sp>
      <p:sp>
        <p:nvSpPr>
          <p:cNvPr id="3" name="Content Placeholder 2"/>
          <p:cNvSpPr>
            <a:spLocks noGrp="1"/>
          </p:cNvSpPr>
          <p:nvPr>
            <p:ph idx="1"/>
          </p:nvPr>
        </p:nvSpPr>
        <p:spPr/>
        <p:txBody>
          <a:bodyPr>
            <a:normAutofit fontScale="77500" lnSpcReduction="20000"/>
          </a:bodyPr>
          <a:lstStyle/>
          <a:p>
            <a:r>
              <a:rPr lang="fa-IR" dirty="0" smtClean="0">
                <a:cs typeface="Zar" pitchFamily="2" charset="-78"/>
              </a:rPr>
              <a:t>تعبیر اگوست کنت ازجامعه : جامعه ازتمام افراد زنده و نیز از کسانی که از جهان رفته اند ولی با تاثیر خود در ذهن آیندگان به حیات خویش ادامه می دهند تشکیل گردیده است. جامعه شبیه کاروانی مرکب از نسل های گذشته وحال است که به سوی تکامل پیش می رود .</a:t>
            </a:r>
          </a:p>
          <a:p>
            <a:r>
              <a:rPr lang="fa-IR" dirty="0" smtClean="0">
                <a:cs typeface="Zar" pitchFamily="2" charset="-78"/>
              </a:rPr>
              <a:t>جامعه مجموعه روابط انسانی است شامل روابط مقابل </a:t>
            </a:r>
            <a:r>
              <a:rPr lang="fa-IR" u="sng" dirty="0" smtClean="0">
                <a:cs typeface="Zar" pitchFamily="2" charset="-78"/>
              </a:rPr>
              <a:t>فردی ساده </a:t>
            </a:r>
            <a:r>
              <a:rPr lang="fa-IR" dirty="0" smtClean="0">
                <a:cs typeface="Zar" pitchFamily="2" charset="-78"/>
              </a:rPr>
              <a:t>: پراکنده ونامنظم   بدون هدف عاطفی نظیر دیدوبازدید   شب نشینی و...  </a:t>
            </a:r>
            <a:r>
              <a:rPr lang="fa-IR" u="sng" dirty="0" smtClean="0">
                <a:cs typeface="Zar" pitchFamily="2" charset="-78"/>
              </a:rPr>
              <a:t>روابط متقابل</a:t>
            </a:r>
          </a:p>
          <a:p>
            <a:pPr lvl="2"/>
            <a:r>
              <a:rPr lang="fa-IR" sz="3100" u="sng" dirty="0" smtClean="0">
                <a:cs typeface="Zar" pitchFamily="2" charset="-78"/>
              </a:rPr>
              <a:t>منظم ومتمرکز </a:t>
            </a:r>
            <a:r>
              <a:rPr lang="fa-IR" sz="3100" dirty="0" smtClean="0">
                <a:cs typeface="Zar" pitchFamily="2" charset="-78"/>
              </a:rPr>
              <a:t>دادو ستد   خیاط بقال و</a:t>
            </a:r>
            <a:r>
              <a:rPr lang="fa-IR" sz="3100" u="sng" dirty="0" smtClean="0">
                <a:cs typeface="Zar" pitchFamily="2" charset="-78"/>
              </a:rPr>
              <a:t>... روابط جمعی </a:t>
            </a:r>
            <a:r>
              <a:rPr lang="fa-IR" sz="3100" dirty="0" smtClean="0">
                <a:cs typeface="Zar" pitchFamily="2" charset="-78"/>
              </a:rPr>
              <a:t>که  کل جامعه را به هم پیوند میدهد  حمل ونقل عمومی   مراسم مذهبی و....</a:t>
            </a:r>
          </a:p>
          <a:p>
            <a:endParaRPr lang="fa-IR" dirty="0" smtClean="0"/>
          </a:p>
          <a:p>
            <a:pPr>
              <a:buNone/>
            </a:pPr>
            <a:r>
              <a:rPr lang="fa-IR" dirty="0" smtClean="0"/>
              <a:t>                                                                      </a:t>
            </a:r>
          </a:p>
          <a:p>
            <a:pPr>
              <a:buNone/>
            </a:pPr>
            <a:r>
              <a:rPr lang="fa-IR" dirty="0" smtClean="0"/>
              <a:t>                                                         </a:t>
            </a:r>
          </a:p>
          <a:p>
            <a:pPr>
              <a:buNone/>
            </a:pPr>
            <a:endParaRPr lang="fa-IR" dirty="0" smtClean="0"/>
          </a:p>
          <a:p>
            <a:pPr>
              <a:buNone/>
            </a:pPr>
            <a:r>
              <a:rPr lang="fa-IR" dirty="0" smtClean="0"/>
              <a:t>                                                         </a:t>
            </a:r>
          </a:p>
          <a:p>
            <a:pPr>
              <a:buNone/>
            </a:pPr>
            <a:r>
              <a:rPr lang="fa-IR" dirty="0" smtClean="0"/>
              <a:t>                                                       </a:t>
            </a:r>
          </a:p>
          <a:p>
            <a:pPr>
              <a:buNone/>
            </a:pPr>
            <a:r>
              <a:rPr lang="fa-IR" dirty="0" smtClean="0"/>
              <a:t>                                 </a:t>
            </a:r>
            <a:endParaRPr lang="fa-IR"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0" dirty="0" smtClean="0">
                <a:cs typeface="Zar" pitchFamily="2" charset="-78"/>
              </a:rPr>
              <a:t>ماهیت جامعه </a:t>
            </a:r>
            <a:endParaRPr lang="fa-IR" b="0" dirty="0">
              <a:cs typeface="Zar" pitchFamily="2" charset="-78"/>
            </a:endParaRPr>
          </a:p>
        </p:txBody>
      </p:sp>
      <p:sp>
        <p:nvSpPr>
          <p:cNvPr id="3" name="Content Placeholder 2"/>
          <p:cNvSpPr>
            <a:spLocks noGrp="1"/>
          </p:cNvSpPr>
          <p:nvPr>
            <p:ph idx="1"/>
          </p:nvPr>
        </p:nvSpPr>
        <p:spPr/>
        <p:txBody>
          <a:bodyPr>
            <a:normAutofit/>
          </a:bodyPr>
          <a:lstStyle/>
          <a:p>
            <a:r>
              <a:rPr lang="fa-IR" dirty="0" smtClean="0">
                <a:cs typeface="Zar" pitchFamily="2" charset="-78"/>
              </a:rPr>
              <a:t>تشبیه جامعه به موجودزنده وارگانیسم</a:t>
            </a:r>
          </a:p>
          <a:p>
            <a:r>
              <a:rPr lang="fa-IR" dirty="0" smtClean="0">
                <a:cs typeface="Zar" pitchFamily="2" charset="-78"/>
              </a:rPr>
              <a:t>جامعه مجموعه ای از افراد (مکتب اصالت فرد) تنها برای افراد اصالت قائلند.</a:t>
            </a:r>
          </a:p>
          <a:p>
            <a:r>
              <a:rPr lang="fa-IR" dirty="0" smtClean="0">
                <a:cs typeface="Zar" pitchFamily="2" charset="-78"/>
              </a:rPr>
              <a:t>جامعه از نهادها و موسسات اصلی و فردی تشکیل شده است که تغییر در یکی باعث تغییر در دیگری می شود.</a:t>
            </a:r>
          </a:p>
          <a:p>
            <a:r>
              <a:rPr lang="fa-IR" dirty="0" smtClean="0">
                <a:cs typeface="Zar" pitchFamily="2" charset="-78"/>
              </a:rPr>
              <a:t>هم جامعه اصالت داردو هم فرد افراد در جامعه حل نمی شوند ولی هویت جدید در جامعه پیدا می کنند.    اب ترکیب اکسیژن و هیدروژن /دیدگاه اسلام/انسان مسلوب الاختیار نیست</a:t>
            </a:r>
          </a:p>
          <a:p>
            <a:r>
              <a:rPr lang="fa-IR" dirty="0" smtClean="0">
                <a:cs typeface="Zar" pitchFamily="2" charset="-78"/>
              </a:rPr>
              <a:t>اصالت اجتماعی محض هر چه هست روح جمعی ووجدان جمعی است.  </a:t>
            </a:r>
            <a:endParaRPr lang="fa-IR" dirty="0">
              <a:cs typeface="Zar" pitchFamily="2" charset="-78"/>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0" dirty="0" smtClean="0">
                <a:cs typeface="Zar" pitchFamily="2" charset="-78"/>
              </a:rPr>
              <a:t>خاستگاه جامعه</a:t>
            </a:r>
            <a:endParaRPr lang="fa-IR" b="0" dirty="0">
              <a:cs typeface="Zar" pitchFamily="2" charset="-78"/>
            </a:endParaRPr>
          </a:p>
        </p:txBody>
      </p:sp>
      <p:sp>
        <p:nvSpPr>
          <p:cNvPr id="3" name="Content Placeholder 2"/>
          <p:cNvSpPr>
            <a:spLocks noGrp="1"/>
          </p:cNvSpPr>
          <p:nvPr>
            <p:ph idx="1"/>
          </p:nvPr>
        </p:nvSpPr>
        <p:spPr/>
        <p:txBody>
          <a:bodyPr/>
          <a:lstStyle/>
          <a:p>
            <a:r>
              <a:rPr lang="fa-IR" dirty="0" smtClean="0">
                <a:cs typeface="Zar" pitchFamily="2" charset="-78"/>
              </a:rPr>
              <a:t>هابز(قرن 17و 18):ترس از خطرات و تجاوزات  نیاز به ارامش و نیروی عقل باعث تشکیل جامعه </a:t>
            </a:r>
          </a:p>
          <a:p>
            <a:r>
              <a:rPr lang="fa-IR" dirty="0" smtClean="0">
                <a:cs typeface="Zar" pitchFamily="2" charset="-78"/>
              </a:rPr>
              <a:t>جان لاک:ضرورت پیشرفت دسته های بزرگ شکل گرفته</a:t>
            </a:r>
          </a:p>
          <a:p>
            <a:r>
              <a:rPr lang="fa-IR" dirty="0" smtClean="0">
                <a:cs typeface="Zar" pitchFamily="2" charset="-78"/>
              </a:rPr>
              <a:t>روسو:قردادهای اجتماعی برای حفظ منافع </a:t>
            </a:r>
          </a:p>
          <a:p>
            <a:r>
              <a:rPr lang="fa-IR" dirty="0" smtClean="0">
                <a:cs typeface="Zar" pitchFamily="2" charset="-78"/>
              </a:rPr>
              <a:t>ابن خلدون : احتیاجات و نیاز به کمک دیگران </a:t>
            </a:r>
          </a:p>
          <a:p>
            <a:r>
              <a:rPr lang="fa-IR" dirty="0" smtClean="0">
                <a:cs typeface="Zar" pitchFamily="2" charset="-78"/>
              </a:rPr>
              <a:t>شهید مطهری و علامه طباطبائی :اجتماعی بودن انسان</a:t>
            </a:r>
            <a:endParaRPr lang="fa-IR" dirty="0">
              <a:cs typeface="Zar" pitchFamily="2" charset="-78"/>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0" dirty="0" smtClean="0">
                <a:cs typeface="Zar" pitchFamily="2" charset="-78"/>
              </a:rPr>
              <a:t>تفاوت میان زندگی اجتماعی انسان و حیوان</a:t>
            </a:r>
            <a:endParaRPr lang="fa-IR" b="0" dirty="0">
              <a:cs typeface="Zar" pitchFamily="2" charset="-78"/>
            </a:endParaRPr>
          </a:p>
        </p:txBody>
      </p:sp>
      <p:sp>
        <p:nvSpPr>
          <p:cNvPr id="3" name="Content Placeholder 2"/>
          <p:cNvSpPr>
            <a:spLocks noGrp="1"/>
          </p:cNvSpPr>
          <p:nvPr>
            <p:ph idx="1"/>
          </p:nvPr>
        </p:nvSpPr>
        <p:spPr/>
        <p:txBody>
          <a:bodyPr/>
          <a:lstStyle/>
          <a:p>
            <a:r>
              <a:rPr lang="fa-IR" dirty="0" smtClean="0">
                <a:cs typeface="Zar" pitchFamily="2" charset="-78"/>
              </a:rPr>
              <a:t>وجود نیازهای معنوی و غیرمادی در انسانها</a:t>
            </a:r>
          </a:p>
          <a:p>
            <a:r>
              <a:rPr lang="fa-IR" dirty="0" smtClean="0">
                <a:cs typeface="Zar" pitchFamily="2" charset="-78"/>
              </a:rPr>
              <a:t>قدرت ارادی انسان ها </a:t>
            </a:r>
          </a:p>
          <a:p>
            <a:r>
              <a:rPr lang="fa-IR" dirty="0" smtClean="0">
                <a:cs typeface="Zar" pitchFamily="2" charset="-78"/>
              </a:rPr>
              <a:t>سخن گفتن در انسان ها و استفاده از نمادها</a:t>
            </a:r>
          </a:p>
          <a:p>
            <a:r>
              <a:rPr lang="fa-IR" dirty="0" smtClean="0">
                <a:cs typeface="Zar" pitchFamily="2" charset="-78"/>
              </a:rPr>
              <a:t>برخورداری انسان ها از فرهنگ ومیراث فرهنگی</a:t>
            </a:r>
          </a:p>
          <a:p>
            <a:r>
              <a:rPr lang="fa-IR" dirty="0" smtClean="0">
                <a:cs typeface="Zar" pitchFamily="2" charset="-78"/>
              </a:rPr>
              <a:t>ابزار سازی انسان ها </a:t>
            </a:r>
            <a:endParaRPr lang="fa-IR" dirty="0">
              <a:cs typeface="Zar" pitchFamily="2" charset="-78"/>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0" dirty="0" smtClean="0">
                <a:cs typeface="Zar" pitchFamily="2" charset="-78"/>
              </a:rPr>
              <a:t>انواع جوامع </a:t>
            </a:r>
            <a:endParaRPr lang="fa-IR" b="0" dirty="0">
              <a:cs typeface="Zar" pitchFamily="2" charset="-78"/>
            </a:endParaRPr>
          </a:p>
        </p:txBody>
      </p:sp>
      <p:sp>
        <p:nvSpPr>
          <p:cNvPr id="3" name="Content Placeholder 2"/>
          <p:cNvSpPr>
            <a:spLocks noGrp="1"/>
          </p:cNvSpPr>
          <p:nvPr>
            <p:ph idx="1"/>
          </p:nvPr>
        </p:nvSpPr>
        <p:spPr/>
        <p:txBody>
          <a:bodyPr/>
          <a:lstStyle/>
          <a:p>
            <a:r>
              <a:rPr lang="fa-IR" dirty="0" smtClean="0">
                <a:cs typeface="Zar" pitchFamily="2" charset="-78"/>
              </a:rPr>
              <a:t>ابن خلدون: جامعه بادیه نشین و جامعه شهری </a:t>
            </a:r>
          </a:p>
          <a:p>
            <a:r>
              <a:rPr lang="fa-IR" dirty="0" smtClean="0">
                <a:cs typeface="Zar" pitchFamily="2" charset="-78"/>
              </a:rPr>
              <a:t>اسپنسر : جامعه نظامی و جامعه صنعتی /حاکمیت زور و حاکمیت ازادی</a:t>
            </a:r>
          </a:p>
          <a:p>
            <a:r>
              <a:rPr lang="fa-IR" dirty="0" smtClean="0">
                <a:cs typeface="Zar" pitchFamily="2" charset="-78"/>
              </a:rPr>
              <a:t>پیاژه : جامعه مبتنی بر اجبار     جامعه مبتنی بر آزادی </a:t>
            </a:r>
          </a:p>
          <a:p>
            <a:r>
              <a:rPr lang="fa-IR" dirty="0" smtClean="0">
                <a:cs typeface="Zar" pitchFamily="2" charset="-78"/>
              </a:rPr>
              <a:t>گورویچ : جامعه بدوی و جامعه تطوریافته : در حال توسعه – توسعه یافته - پیشرو</a:t>
            </a:r>
            <a:endParaRPr lang="fa-IR" dirty="0">
              <a:cs typeface="Zar" pitchFamily="2" charset="-78"/>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1"/>
            <a:r>
              <a:rPr lang="fa-IR" sz="6000" dirty="0" smtClean="0">
                <a:latin typeface="_PDMS_Saleem_QuranFont" pitchFamily="2" charset="-78"/>
                <a:cs typeface="_PDMS_Saleem_QuranFont" pitchFamily="2" charset="-78"/>
              </a:rPr>
              <a:t>السلام علیک یا ثار الله وابن ثاره</a:t>
            </a:r>
            <a:endParaRPr lang="en-US" sz="6000" dirty="0">
              <a:latin typeface="_PDMS_Saleem_QuranFont" pitchFamily="2" charset="-78"/>
              <a:cs typeface="_PDMS_Saleem_QuranFont" pitchFamily="2" charset="-78"/>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sz="7200" b="0" dirty="0" smtClean="0">
                <a:cs typeface="Zar" pitchFamily="2" charset="-78"/>
              </a:rPr>
              <a:t>روش تحقیق درجامعه شناسی</a:t>
            </a:r>
            <a:endParaRPr lang="fa-IR" sz="7200" b="0" dirty="0">
              <a:cs typeface="Zar" pitchFamily="2" charset="-78"/>
            </a:endParaRPr>
          </a:p>
        </p:txBody>
      </p:sp>
      <p:sp>
        <p:nvSpPr>
          <p:cNvPr id="3" name="Subtitle 2"/>
          <p:cNvSpPr>
            <a:spLocks noGrp="1"/>
          </p:cNvSpPr>
          <p:nvPr>
            <p:ph type="subTitle" idx="1"/>
          </p:nvPr>
        </p:nvSpPr>
        <p:spPr/>
        <p:txBody>
          <a:bodyPr/>
          <a:lstStyle/>
          <a:p>
            <a:endParaRPr lang="fa-I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p:cNvPicPr>
            <a:picLocks noGrp="1" noChangeAspect="1" noChangeArrowheads="1"/>
          </p:cNvPicPr>
          <p:nvPr>
            <p:ph idx="1"/>
          </p:nvPr>
        </p:nvPicPr>
        <p:blipFill>
          <a:blip r:embed="rId2" cstate="print"/>
          <a:srcRect/>
          <a:stretch>
            <a:fillRect/>
          </a:stretch>
        </p:blipFill>
        <p:spPr bwMode="auto">
          <a:xfrm>
            <a:off x="1676400" y="-304800"/>
            <a:ext cx="5562600" cy="53641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cs typeface="Zar" pitchFamily="2" charset="-78"/>
              </a:rPr>
              <a:t>طبقه بندی روش های تحقیق در جامعه شناسی</a:t>
            </a:r>
            <a:endParaRPr lang="fa-IR" sz="3200" dirty="0">
              <a:cs typeface="Zar" pitchFamily="2" charset="-78"/>
            </a:endParaRPr>
          </a:p>
        </p:txBody>
      </p:sp>
      <p:sp>
        <p:nvSpPr>
          <p:cNvPr id="3" name="Content Placeholder 2"/>
          <p:cNvSpPr>
            <a:spLocks noGrp="1"/>
          </p:cNvSpPr>
          <p:nvPr>
            <p:ph idx="1"/>
          </p:nvPr>
        </p:nvSpPr>
        <p:spPr/>
        <p:txBody>
          <a:bodyPr/>
          <a:lstStyle/>
          <a:p>
            <a:r>
              <a:rPr lang="fa-IR" dirty="0" smtClean="0">
                <a:cs typeface="Zar" pitchFamily="2" charset="-78"/>
              </a:rPr>
              <a:t>الف : مطالعات توصیفی و پژوهش های تحلیلی</a:t>
            </a:r>
          </a:p>
          <a:p>
            <a:r>
              <a:rPr lang="fa-IR" dirty="0" smtClean="0">
                <a:cs typeface="Zar" pitchFamily="2" charset="-78"/>
              </a:rPr>
              <a:t>ب : پژوهش های ژرفانگر  و پهنانگر</a:t>
            </a:r>
          </a:p>
          <a:p>
            <a:r>
              <a:rPr lang="fa-IR" dirty="0" smtClean="0">
                <a:cs typeface="Zar" pitchFamily="2" charset="-78"/>
              </a:rPr>
              <a:t>ج: مطالعات میدانی و مطالعات اسنادی</a:t>
            </a:r>
            <a:endParaRPr lang="fa-IR" dirty="0">
              <a:cs typeface="Zar" pitchFamily="2" charset="-78"/>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0" dirty="0" smtClean="0">
                <a:cs typeface="Zar" pitchFamily="2" charset="-78"/>
              </a:rPr>
              <a:t>مطالعات توصیفی و پژوهش های تحلیلی</a:t>
            </a:r>
            <a:endParaRPr lang="fa-IR" b="0" dirty="0">
              <a:cs typeface="Zar" pitchFamily="2" charset="-78"/>
            </a:endParaRPr>
          </a:p>
        </p:txBody>
      </p:sp>
      <p:sp>
        <p:nvSpPr>
          <p:cNvPr id="3" name="Content Placeholder 2"/>
          <p:cNvSpPr>
            <a:spLocks noGrp="1"/>
          </p:cNvSpPr>
          <p:nvPr>
            <p:ph idx="1"/>
          </p:nvPr>
        </p:nvSpPr>
        <p:spPr/>
        <p:txBody>
          <a:bodyPr>
            <a:normAutofit/>
          </a:bodyPr>
          <a:lstStyle/>
          <a:p>
            <a:r>
              <a:rPr lang="fa-IR" sz="3200" dirty="0" smtClean="0">
                <a:cs typeface="Zar" pitchFamily="2" charset="-78"/>
              </a:rPr>
              <a:t>مطالعات توصیفی یا اکتشافی:صرفا به منظور شناخت و جمع آوری اطلاعات و نه حصول به نظریه انجام می گیرد و فرضیه یا فرضیه هایی در ابتدای آن ارائه نمی شود لکن می تواند زمینه ساز فرضیه برای پژوهش های بعد ی باشد </a:t>
            </a:r>
          </a:p>
          <a:p>
            <a:r>
              <a:rPr lang="fa-IR" sz="3200" dirty="0" smtClean="0">
                <a:cs typeface="Zar" pitchFamily="2" charset="-78"/>
              </a:rPr>
              <a:t>پژوهش های تحلیلی یا علمی :بررسی هایی که با فرضیه آغاز می شود و به بررسی صحت  یا سقم ،اثبات یا رد فرضیه می پردازد و در نهایت به یک تئوری یا نظریه نائل می گردد و روابط علی موردنظر است</a:t>
            </a:r>
            <a:endParaRPr lang="fa-IR" sz="3200" dirty="0">
              <a:cs typeface="Zar" pitchFamily="2" charset="-78"/>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0" dirty="0" smtClean="0">
                <a:cs typeface="Zar" pitchFamily="2" charset="-78"/>
              </a:rPr>
              <a:t>پژوهش های ژرفانگر و پهنانگر</a:t>
            </a:r>
            <a:endParaRPr lang="fa-IR" b="0" dirty="0">
              <a:cs typeface="Zar" pitchFamily="2" charset="-78"/>
            </a:endParaRPr>
          </a:p>
        </p:txBody>
      </p:sp>
      <p:sp>
        <p:nvSpPr>
          <p:cNvPr id="3" name="Content Placeholder 2"/>
          <p:cNvSpPr>
            <a:spLocks noGrp="1"/>
          </p:cNvSpPr>
          <p:nvPr>
            <p:ph idx="1"/>
          </p:nvPr>
        </p:nvSpPr>
        <p:spPr/>
        <p:txBody>
          <a:bodyPr/>
          <a:lstStyle/>
          <a:p>
            <a:pPr>
              <a:buNone/>
            </a:pPr>
            <a:r>
              <a:rPr lang="fa-IR" dirty="0" smtClean="0">
                <a:cs typeface="Zar" pitchFamily="2" charset="-78"/>
              </a:rPr>
              <a:t>ژرفانگر : ویژه مطالعات مردم شناسی و هدف شناخت هدف شناخت همه جانبه و عمیق جمع آوری کامل وقایعی است که در جامعه مورد مطالعه قابل مشاهده است.</a:t>
            </a:r>
          </a:p>
          <a:p>
            <a:pPr>
              <a:buNone/>
            </a:pPr>
            <a:r>
              <a:rPr lang="fa-IR" dirty="0" smtClean="0">
                <a:cs typeface="Zar" pitchFamily="2" charset="-78"/>
              </a:rPr>
              <a:t>پهنانگر : جوامع وسیع را مورد مطالعه قرار می دهد و هدف بدست آوردن خصایص عمومی است نظیر مطالعات جامعه شناسی</a:t>
            </a:r>
          </a:p>
          <a:p>
            <a:pPr>
              <a:buNone/>
            </a:pPr>
            <a:r>
              <a:rPr lang="fa-IR" dirty="0" smtClean="0">
                <a:cs typeface="Zar" pitchFamily="2" charset="-78"/>
              </a:rPr>
              <a:t> </a:t>
            </a:r>
            <a:endParaRPr lang="fa-IR" dirty="0">
              <a:cs typeface="Zar" pitchFamily="2" charset="-78"/>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0" dirty="0" smtClean="0">
                <a:cs typeface="Zar" pitchFamily="2" charset="-78"/>
              </a:rPr>
              <a:t>مطالعات میدانی و مطالعات اسنادی</a:t>
            </a:r>
            <a:endParaRPr lang="fa-IR" b="0" dirty="0">
              <a:cs typeface="Zar" pitchFamily="2" charset="-78"/>
            </a:endParaRPr>
          </a:p>
        </p:txBody>
      </p:sp>
      <p:sp>
        <p:nvSpPr>
          <p:cNvPr id="3" name="Content Placeholder 2"/>
          <p:cNvSpPr>
            <a:spLocks noGrp="1"/>
          </p:cNvSpPr>
          <p:nvPr>
            <p:ph idx="1"/>
          </p:nvPr>
        </p:nvSpPr>
        <p:spPr/>
        <p:txBody>
          <a:bodyPr/>
          <a:lstStyle/>
          <a:p>
            <a:r>
              <a:rPr lang="fa-IR" dirty="0" smtClean="0">
                <a:cs typeface="Zar" pitchFamily="2" charset="-78"/>
              </a:rPr>
              <a:t>میدانی : پژوهش هایی که پژوهشگر به موضوع مورد مطالعه دسترسی  و ارتباط مستقیم داشته باشد نظیر بررسی وضعیت کشاورزان یا کارگران در مکانی مشخص و قابل دسترس </a:t>
            </a:r>
          </a:p>
          <a:p>
            <a:r>
              <a:rPr lang="fa-IR" dirty="0" smtClean="0">
                <a:cs typeface="Zar" pitchFamily="2" charset="-78"/>
              </a:rPr>
              <a:t>اسنادی : مطالعاتی که موضوع یا پدیده های موردنظر در اختیار و در دسترس محقق نیست و یا مربوط به گذشته باشد. مطالعات اسنادی را مطالعات تاریخی نیز می گوید در این گونه مطالعات معمولا منابع و اسناد کتب و مجلات و مدارک موجود با بهره گیری تکنیک فیش برداری موردمطالعه قرار می گیرد. مثال : بررسی طبقات اجتماعی در عصر صفویه   </a:t>
            </a:r>
            <a:endParaRPr lang="fa-IR" dirty="0">
              <a:cs typeface="Zar" pitchFamily="2" charset="-78"/>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7239000" cy="842352"/>
          </a:xfrm>
        </p:spPr>
        <p:txBody>
          <a:bodyPr>
            <a:normAutofit/>
          </a:bodyPr>
          <a:lstStyle/>
          <a:p>
            <a:pPr algn="r"/>
            <a:r>
              <a:rPr lang="fa-IR" sz="2800" b="0" dirty="0" smtClean="0">
                <a:cs typeface="Zar" pitchFamily="2" charset="-78"/>
              </a:rPr>
              <a:t>تفاوت های پژوهش های جامعه شناسی و تحقیقات علوم طبیعی   </a:t>
            </a:r>
            <a:endParaRPr lang="fa-IR" sz="2800" b="0" dirty="0">
              <a:cs typeface="Zar" pitchFamily="2" charset="-78"/>
            </a:endParaRPr>
          </a:p>
        </p:txBody>
      </p:sp>
      <p:sp>
        <p:nvSpPr>
          <p:cNvPr id="3" name="Content Placeholder 2"/>
          <p:cNvSpPr>
            <a:spLocks noGrp="1"/>
          </p:cNvSpPr>
          <p:nvPr>
            <p:ph idx="1"/>
          </p:nvPr>
        </p:nvSpPr>
        <p:spPr/>
        <p:txBody>
          <a:bodyPr/>
          <a:lstStyle/>
          <a:p>
            <a:r>
              <a:rPr lang="fa-IR" dirty="0" smtClean="0">
                <a:cs typeface="Zar" pitchFamily="2" charset="-78"/>
              </a:rPr>
              <a:t>الف: امکان دخل و تصرف عالم طبیعی در آزمایشگاه در موضوع تحقیق.</a:t>
            </a:r>
          </a:p>
          <a:p>
            <a:r>
              <a:rPr lang="fa-IR" dirty="0" smtClean="0">
                <a:cs typeface="Zar" pitchFamily="2" charset="-78"/>
              </a:rPr>
              <a:t>ب: موضوع مورد تحقیق محقق بر روی محقق اثر نمی گذارد.</a:t>
            </a:r>
          </a:p>
          <a:p>
            <a:r>
              <a:rPr lang="fa-IR" dirty="0" smtClean="0">
                <a:cs typeface="Zar" pitchFamily="2" charset="-78"/>
              </a:rPr>
              <a:t>ج: قوانین جامعه شناسی شامل مرور زمان است و دارای محدودیت زمانی است.</a:t>
            </a:r>
          </a:p>
          <a:p>
            <a:r>
              <a:rPr lang="fa-IR" dirty="0" smtClean="0">
                <a:cs typeface="Zar" pitchFamily="2" charset="-78"/>
              </a:rPr>
              <a:t>د: قوانین جامعه شناسی دارای محدودیت مکانی است و قابل تعمیم نیست.</a:t>
            </a:r>
          </a:p>
          <a:p>
            <a:r>
              <a:rPr lang="fa-IR" dirty="0" smtClean="0">
                <a:cs typeface="Zar" pitchFamily="2" charset="-78"/>
              </a:rPr>
              <a:t>نتیجه گیری های علمی جامعه شناسی به بعد و وسعت جامعه بستگی دارد.</a:t>
            </a:r>
          </a:p>
          <a:p>
            <a:pPr>
              <a:buNone/>
            </a:pPr>
            <a:endParaRPr lang="fa-IR" dirty="0">
              <a:cs typeface="Zar" pitchFamily="2" charset="-78"/>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0" dirty="0" smtClean="0">
                <a:cs typeface="Zar" pitchFamily="2" charset="-78"/>
              </a:rPr>
              <a:t>مراحل تحقیق در جامعه شناسی</a:t>
            </a:r>
            <a:endParaRPr lang="fa-IR" b="0" dirty="0">
              <a:cs typeface="Zar" pitchFamily="2" charset="-78"/>
            </a:endParaRPr>
          </a:p>
        </p:txBody>
      </p:sp>
      <p:sp>
        <p:nvSpPr>
          <p:cNvPr id="3" name="Content Placeholder 2"/>
          <p:cNvSpPr>
            <a:spLocks noGrp="1"/>
          </p:cNvSpPr>
          <p:nvPr>
            <p:ph idx="1"/>
          </p:nvPr>
        </p:nvSpPr>
        <p:spPr/>
        <p:txBody>
          <a:bodyPr/>
          <a:lstStyle/>
          <a:p>
            <a:pPr>
              <a:buNone/>
            </a:pPr>
            <a:r>
              <a:rPr lang="fa-IR" dirty="0" smtClean="0">
                <a:cs typeface="Zar" pitchFamily="2" charset="-78"/>
              </a:rPr>
              <a:t>1-طرح موضوع مورد مطالعه </a:t>
            </a:r>
          </a:p>
          <a:p>
            <a:pPr>
              <a:buNone/>
            </a:pPr>
            <a:r>
              <a:rPr lang="fa-IR" dirty="0" smtClean="0">
                <a:cs typeface="Zar" pitchFamily="2" charset="-78"/>
              </a:rPr>
              <a:t>2-ارائه فرضیه </a:t>
            </a:r>
          </a:p>
          <a:p>
            <a:pPr>
              <a:buNone/>
            </a:pPr>
            <a:r>
              <a:rPr lang="fa-IR" dirty="0" smtClean="0">
                <a:cs typeface="Zar" pitchFamily="2" charset="-78"/>
              </a:rPr>
              <a:t>3-جمع آوری اطلاعات</a:t>
            </a:r>
          </a:p>
          <a:p>
            <a:pPr>
              <a:buNone/>
            </a:pPr>
            <a:r>
              <a:rPr lang="fa-IR" dirty="0" smtClean="0">
                <a:cs typeface="Zar" pitchFamily="2" charset="-78"/>
              </a:rPr>
              <a:t>4- استخراج و دسته بندی اطلاعات </a:t>
            </a:r>
          </a:p>
          <a:p>
            <a:pPr>
              <a:buNone/>
            </a:pPr>
            <a:r>
              <a:rPr lang="fa-IR" dirty="0" smtClean="0">
                <a:cs typeface="Zar" pitchFamily="2" charset="-78"/>
              </a:rPr>
              <a:t>5-تهیه جداول (در صورت استفاده از روش میدانی)</a:t>
            </a:r>
          </a:p>
          <a:p>
            <a:pPr>
              <a:buNone/>
            </a:pPr>
            <a:r>
              <a:rPr lang="fa-IR" dirty="0" smtClean="0">
                <a:cs typeface="Zar" pitchFamily="2" charset="-78"/>
              </a:rPr>
              <a:t>6-کشف رابطه علی و حصول به نظریه  وتئوری</a:t>
            </a:r>
            <a:endParaRPr lang="fa-IR" dirty="0">
              <a:cs typeface="Zar" pitchFamily="2" charset="-78"/>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t>1-طرح موضوع مورد مطالعه</a:t>
            </a:r>
            <a:br>
              <a:rPr lang="fa-IR" dirty="0" smtClean="0"/>
            </a:br>
            <a:endParaRPr lang="fa-IR" dirty="0"/>
          </a:p>
        </p:txBody>
      </p:sp>
      <p:sp>
        <p:nvSpPr>
          <p:cNvPr id="3" name="Content Placeholder 2"/>
          <p:cNvSpPr>
            <a:spLocks noGrp="1"/>
          </p:cNvSpPr>
          <p:nvPr>
            <p:ph idx="1"/>
          </p:nvPr>
        </p:nvSpPr>
        <p:spPr/>
        <p:txBody>
          <a:bodyPr/>
          <a:lstStyle/>
          <a:p>
            <a:r>
              <a:rPr lang="fa-IR" dirty="0" smtClean="0"/>
              <a:t>ضرورت مشخص نمودن  دقیق موضوع مورد مطالعه وشکافتن ابعاد وویژگیهای ان که دراین رابطه نکات ذیل را بایدمورد توجه قرار داد:                      </a:t>
            </a:r>
          </a:p>
          <a:p>
            <a:r>
              <a:rPr lang="fa-IR" dirty="0" smtClean="0"/>
              <a:t>الف-پیشینه تحقیق واستفاده از تحقیقات انجام شده قبلی </a:t>
            </a:r>
          </a:p>
          <a:p>
            <a:r>
              <a:rPr lang="fa-IR" dirty="0" smtClean="0"/>
              <a:t>ب-مفاهیم  اصطلاحات واژه های موجود در طرح یکایک تعریف شود</a:t>
            </a:r>
          </a:p>
          <a:p>
            <a:r>
              <a:rPr lang="fa-IR" dirty="0" smtClean="0"/>
              <a:t>ج-محدوده موضوع تحقیق به وضوح مشخص گردد</a:t>
            </a:r>
          </a:p>
          <a:p>
            <a:r>
              <a:rPr lang="fa-IR" dirty="0" smtClean="0"/>
              <a:t>د- هدف تحقیق بطور کامل بیان شود</a:t>
            </a:r>
            <a:endParaRPr lang="fa-IR"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239000" cy="1143000"/>
          </a:xfrm>
        </p:spPr>
        <p:txBody>
          <a:bodyPr>
            <a:normAutofit fontScale="90000"/>
          </a:bodyPr>
          <a:lstStyle/>
          <a:p>
            <a:pPr algn="ctr"/>
            <a:r>
              <a:rPr lang="fa-IR" dirty="0" smtClean="0"/>
              <a:t>2-ارایه فرضیه</a:t>
            </a:r>
            <a:br>
              <a:rPr lang="fa-IR" dirty="0" smtClean="0"/>
            </a:br>
            <a:endParaRPr lang="fa-IR" dirty="0"/>
          </a:p>
        </p:txBody>
      </p:sp>
      <p:sp>
        <p:nvSpPr>
          <p:cNvPr id="3" name="Content Placeholder 2"/>
          <p:cNvSpPr>
            <a:spLocks noGrp="1"/>
          </p:cNvSpPr>
          <p:nvPr>
            <p:ph idx="1"/>
          </p:nvPr>
        </p:nvSpPr>
        <p:spPr/>
        <p:txBody>
          <a:bodyPr/>
          <a:lstStyle/>
          <a:p>
            <a:r>
              <a:rPr lang="fa-IR" dirty="0" smtClean="0"/>
              <a:t>فرضیه عبارت است از حدس وگمان و نظریه ثابت نشده ورابطه احتمالی علت ومعلولی بین دو یا چند متغیر که پس ازانجام تحقیق اثبات یا رد میشود </a:t>
            </a:r>
          </a:p>
          <a:p>
            <a:r>
              <a:rPr lang="fa-IR" dirty="0" smtClean="0"/>
              <a:t>در ارایه فرضیه به نکات ذیل باید توجه کرد :</a:t>
            </a:r>
          </a:p>
          <a:p>
            <a:r>
              <a:rPr lang="fa-IR" dirty="0" smtClean="0"/>
              <a:t>1- ارایه دهنده فرضیه باید احاطه وسیعی نسبت به موضوع مورد مطالعه داشته باشد </a:t>
            </a:r>
          </a:p>
          <a:p>
            <a:r>
              <a:rPr lang="fa-IR" dirty="0" smtClean="0"/>
              <a:t>2- ارایه فرضیه میبایست متکی برمنابع و ماخذی نظیر تجارب شخصی واطلاعات پراکنده محقق/ تحقیقات انجام شده قبلی /اطلاعات واگاهیهای تئوریک  باشد</a:t>
            </a:r>
            <a:endParaRPr lang="fa-IR"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t>3-جمع اوری اطلاعات</a:t>
            </a:r>
            <a:br>
              <a:rPr lang="fa-IR" dirty="0" smtClean="0"/>
            </a:br>
            <a:endParaRPr lang="fa-IR" dirty="0"/>
          </a:p>
        </p:txBody>
      </p:sp>
      <p:sp>
        <p:nvSpPr>
          <p:cNvPr id="3" name="Content Placeholder 2"/>
          <p:cNvSpPr>
            <a:spLocks noGrp="1"/>
          </p:cNvSpPr>
          <p:nvPr>
            <p:ph idx="1"/>
          </p:nvPr>
        </p:nvSpPr>
        <p:spPr/>
        <p:txBody>
          <a:bodyPr/>
          <a:lstStyle/>
          <a:p>
            <a:r>
              <a:rPr lang="fa-IR" dirty="0" smtClean="0"/>
              <a:t>پس از انجام مقدمات کار ، مشخص شدن جامعه مورد مطالعه وتنظیم فرضیه ها با استفاده از روش های علمی وتکنیک های روش ژرفا نگر ویا پهنا نگر اطلاعات از جامعه مورد مطالعه جمع اوری میگردد  مهمترین روشهای جمع اوری اطلاعات عبارت است از 1-پ</a:t>
            </a:r>
            <a:r>
              <a:rPr lang="fa-IR" u="sng" dirty="0" smtClean="0"/>
              <a:t>رسشنامه</a:t>
            </a:r>
            <a:r>
              <a:rPr lang="fa-IR" dirty="0" smtClean="0"/>
              <a:t>   2-</a:t>
            </a:r>
            <a:r>
              <a:rPr lang="fa-IR" u="sng" dirty="0" smtClean="0"/>
              <a:t>مشاهده</a:t>
            </a:r>
            <a:r>
              <a:rPr lang="fa-IR" dirty="0" smtClean="0"/>
              <a:t>  3- </a:t>
            </a:r>
            <a:r>
              <a:rPr lang="fa-IR" u="sng" dirty="0" smtClean="0"/>
              <a:t>فیش برداری  </a:t>
            </a:r>
            <a:r>
              <a:rPr lang="fa-IR" dirty="0" smtClean="0"/>
              <a:t>4- </a:t>
            </a:r>
            <a:r>
              <a:rPr lang="fa-IR" u="sng" dirty="0" smtClean="0"/>
              <a:t>نمونه گیری   </a:t>
            </a:r>
            <a:r>
              <a:rPr lang="fa-IR" dirty="0" smtClean="0"/>
              <a:t>5- </a:t>
            </a:r>
            <a:r>
              <a:rPr lang="fa-IR" u="sng" dirty="0" smtClean="0"/>
              <a:t>تک نگاری</a:t>
            </a:r>
            <a:endParaRPr lang="fa-IR" u="sng"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4"/>
          <p:cNvSpPr>
            <a:spLocks noGrp="1"/>
          </p:cNvSpPr>
          <p:nvPr>
            <p:ph type="ftr" sz="quarter" idx="11"/>
          </p:nvPr>
        </p:nvSpPr>
        <p:spPr/>
        <p:txBody>
          <a:bodyPr/>
          <a:lstStyle/>
          <a:p>
            <a:r>
              <a:rPr lang="fa-IR"/>
              <a:t>مژده کيانی - مردادماه 1385</a:t>
            </a:r>
            <a:endParaRPr lang="en-US"/>
          </a:p>
        </p:txBody>
      </p:sp>
      <p:sp>
        <p:nvSpPr>
          <p:cNvPr id="16" name="Slide Number Placeholder 5"/>
          <p:cNvSpPr>
            <a:spLocks noGrp="1"/>
          </p:cNvSpPr>
          <p:nvPr>
            <p:ph type="sldNum" sz="quarter" idx="12"/>
          </p:nvPr>
        </p:nvSpPr>
        <p:spPr/>
        <p:txBody>
          <a:bodyPr/>
          <a:lstStyle/>
          <a:p>
            <a:fld id="{DEE189A4-A601-485D-AE9D-FAEC4CD1B3E3}" type="slidenum">
              <a:rPr lang="fa-IR"/>
              <a:pPr/>
              <a:t>79</a:t>
            </a:fld>
            <a:endParaRPr lang="en-US"/>
          </a:p>
        </p:txBody>
      </p:sp>
      <p:grpSp>
        <p:nvGrpSpPr>
          <p:cNvPr id="2" name="Group 4"/>
          <p:cNvGrpSpPr>
            <a:grpSpLocks/>
          </p:cNvGrpSpPr>
          <p:nvPr/>
        </p:nvGrpSpPr>
        <p:grpSpPr bwMode="auto">
          <a:xfrm>
            <a:off x="1547813" y="620713"/>
            <a:ext cx="6408737" cy="4629150"/>
            <a:chOff x="2541" y="10435"/>
            <a:chExt cx="6360" cy="3533"/>
          </a:xfrm>
        </p:grpSpPr>
        <p:sp>
          <p:nvSpPr>
            <p:cNvPr id="4101" name="Rectangle 5"/>
            <p:cNvSpPr>
              <a:spLocks noChangeArrowheads="1"/>
            </p:cNvSpPr>
            <p:nvPr/>
          </p:nvSpPr>
          <p:spPr bwMode="auto">
            <a:xfrm>
              <a:off x="4538" y="10435"/>
              <a:ext cx="2263" cy="1384"/>
            </a:xfrm>
            <a:prstGeom prst="rect">
              <a:avLst/>
            </a:prstGeom>
            <a:gradFill rotWithShape="1">
              <a:gsLst>
                <a:gs pos="0">
                  <a:srgbClr val="FFFFFF"/>
                </a:gs>
                <a:gs pos="100000">
                  <a:schemeClr val="bg2"/>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chemeClr val="bg2"/>
              </a:extrusionClr>
            </a:sp3d>
          </p:spPr>
          <p:txBody>
            <a:bodyPr>
              <a:flatTx/>
            </a:bodyPr>
            <a:lstStyle/>
            <a:p>
              <a:pPr rtl="1"/>
              <a:endParaRPr lang="en-US" altLang="zh-CN" sz="400" i="1">
                <a:latin typeface="Times New Roman" pitchFamily="18" charset="0"/>
                <a:ea typeface="SimSun" pitchFamily="2" charset="-122"/>
                <a:cs typeface="B Nazanin" pitchFamily="2" charset="-78"/>
              </a:endParaRPr>
            </a:p>
            <a:p>
              <a:pPr rtl="1"/>
              <a:r>
                <a:rPr lang="ar-SA" altLang="zh-CN" sz="3600" b="1" i="1">
                  <a:latin typeface="Times New Roman" pitchFamily="18" charset="0"/>
                  <a:ea typeface="SimSun" pitchFamily="2" charset="-122"/>
                  <a:cs typeface="B Badr" pitchFamily="2" charset="-78"/>
                </a:rPr>
                <a:t>فنون پژوهش جامعه‌‌‌‌شناسي</a:t>
              </a:r>
              <a:endParaRPr lang="en-US" sz="7200">
                <a:latin typeface="Tahoma" pitchFamily="34" charset="0"/>
                <a:cs typeface="Lotus" pitchFamily="2" charset="-78"/>
              </a:endParaRPr>
            </a:p>
          </p:txBody>
        </p:sp>
        <p:sp>
          <p:nvSpPr>
            <p:cNvPr id="4102" name="Line 6"/>
            <p:cNvSpPr>
              <a:spLocks noChangeShapeType="1"/>
            </p:cNvSpPr>
            <p:nvPr/>
          </p:nvSpPr>
          <p:spPr bwMode="auto">
            <a:xfrm>
              <a:off x="5721" y="11819"/>
              <a:ext cx="0" cy="692"/>
            </a:xfrm>
            <a:prstGeom prst="line">
              <a:avLst/>
            </a:prstGeom>
            <a:noFill/>
            <a:ln w="9525">
              <a:solidFill>
                <a:srgbClr val="000000"/>
              </a:solidFill>
              <a:prstDash val="lgDashDotDot"/>
              <a:round/>
              <a:headEnd/>
              <a:tailEnd/>
            </a:ln>
          </p:spPr>
          <p:txBody>
            <a:bodyPr/>
            <a:lstStyle/>
            <a:p>
              <a:endParaRPr lang="en-US"/>
            </a:p>
          </p:txBody>
        </p:sp>
        <p:sp>
          <p:nvSpPr>
            <p:cNvPr id="4103" name="Line 7"/>
            <p:cNvSpPr>
              <a:spLocks noChangeShapeType="1"/>
            </p:cNvSpPr>
            <p:nvPr/>
          </p:nvSpPr>
          <p:spPr bwMode="auto">
            <a:xfrm>
              <a:off x="3321" y="12528"/>
              <a:ext cx="4860" cy="1"/>
            </a:xfrm>
            <a:prstGeom prst="line">
              <a:avLst/>
            </a:prstGeom>
            <a:noFill/>
            <a:ln w="9525">
              <a:solidFill>
                <a:srgbClr val="000000"/>
              </a:solidFill>
              <a:prstDash val="lgDashDotDot"/>
              <a:round/>
              <a:headEnd/>
              <a:tailEnd/>
            </a:ln>
          </p:spPr>
          <p:txBody>
            <a:bodyPr/>
            <a:lstStyle/>
            <a:p>
              <a:endParaRPr lang="en-US"/>
            </a:p>
          </p:txBody>
        </p:sp>
        <p:sp>
          <p:nvSpPr>
            <p:cNvPr id="4104" name="Line 8"/>
            <p:cNvSpPr>
              <a:spLocks noChangeShapeType="1"/>
            </p:cNvSpPr>
            <p:nvPr/>
          </p:nvSpPr>
          <p:spPr bwMode="auto">
            <a:xfrm>
              <a:off x="8181" y="12511"/>
              <a:ext cx="0" cy="922"/>
            </a:xfrm>
            <a:prstGeom prst="line">
              <a:avLst/>
            </a:prstGeom>
            <a:noFill/>
            <a:ln w="9525">
              <a:solidFill>
                <a:srgbClr val="000000"/>
              </a:solidFill>
              <a:prstDash val="lgDashDotDot"/>
              <a:round/>
              <a:headEnd/>
              <a:tailEnd type="stealth" w="med" len="lg"/>
            </a:ln>
          </p:spPr>
          <p:txBody>
            <a:bodyPr/>
            <a:lstStyle/>
            <a:p>
              <a:endParaRPr lang="en-US"/>
            </a:p>
          </p:txBody>
        </p:sp>
        <p:sp>
          <p:nvSpPr>
            <p:cNvPr id="4105" name="Line 9"/>
            <p:cNvSpPr>
              <a:spLocks noChangeShapeType="1"/>
            </p:cNvSpPr>
            <p:nvPr/>
          </p:nvSpPr>
          <p:spPr bwMode="auto">
            <a:xfrm>
              <a:off x="3321" y="12511"/>
              <a:ext cx="0" cy="922"/>
            </a:xfrm>
            <a:prstGeom prst="line">
              <a:avLst/>
            </a:prstGeom>
            <a:noFill/>
            <a:ln w="9525">
              <a:solidFill>
                <a:srgbClr val="000000"/>
              </a:solidFill>
              <a:prstDash val="lgDashDotDot"/>
              <a:round/>
              <a:headEnd/>
              <a:tailEnd type="stealth" w="med" len="lg"/>
            </a:ln>
          </p:spPr>
          <p:txBody>
            <a:bodyPr/>
            <a:lstStyle/>
            <a:p>
              <a:endParaRPr lang="en-US"/>
            </a:p>
          </p:txBody>
        </p:sp>
        <p:sp>
          <p:nvSpPr>
            <p:cNvPr id="4106" name="Line 10"/>
            <p:cNvSpPr>
              <a:spLocks noChangeShapeType="1"/>
            </p:cNvSpPr>
            <p:nvPr/>
          </p:nvSpPr>
          <p:spPr bwMode="auto">
            <a:xfrm>
              <a:off x="6561" y="12511"/>
              <a:ext cx="0" cy="922"/>
            </a:xfrm>
            <a:prstGeom prst="line">
              <a:avLst/>
            </a:prstGeom>
            <a:noFill/>
            <a:ln w="9525">
              <a:solidFill>
                <a:srgbClr val="000000"/>
              </a:solidFill>
              <a:prstDash val="lgDashDotDot"/>
              <a:round/>
              <a:headEnd/>
              <a:tailEnd type="stealth" w="med" len="lg"/>
            </a:ln>
          </p:spPr>
          <p:txBody>
            <a:bodyPr/>
            <a:lstStyle/>
            <a:p>
              <a:endParaRPr lang="en-US"/>
            </a:p>
          </p:txBody>
        </p:sp>
        <p:sp>
          <p:nvSpPr>
            <p:cNvPr id="4107" name="Line 11"/>
            <p:cNvSpPr>
              <a:spLocks noChangeShapeType="1"/>
            </p:cNvSpPr>
            <p:nvPr/>
          </p:nvSpPr>
          <p:spPr bwMode="auto">
            <a:xfrm>
              <a:off x="4761" y="12511"/>
              <a:ext cx="0" cy="922"/>
            </a:xfrm>
            <a:prstGeom prst="line">
              <a:avLst/>
            </a:prstGeom>
            <a:noFill/>
            <a:ln w="9525">
              <a:solidFill>
                <a:srgbClr val="000000"/>
              </a:solidFill>
              <a:prstDash val="lgDashDotDot"/>
              <a:round/>
              <a:headEnd/>
              <a:tailEnd type="stealth" w="med" len="lg"/>
            </a:ln>
          </p:spPr>
          <p:txBody>
            <a:bodyPr/>
            <a:lstStyle/>
            <a:p>
              <a:endParaRPr lang="en-US"/>
            </a:p>
          </p:txBody>
        </p:sp>
        <p:sp>
          <p:nvSpPr>
            <p:cNvPr id="4108" name="Rectangle 12"/>
            <p:cNvSpPr>
              <a:spLocks noChangeArrowheads="1"/>
            </p:cNvSpPr>
            <p:nvPr/>
          </p:nvSpPr>
          <p:spPr bwMode="auto">
            <a:xfrm>
              <a:off x="7581" y="13433"/>
              <a:ext cx="1320" cy="535"/>
            </a:xfrm>
            <a:prstGeom prst="rect">
              <a:avLst/>
            </a:prstGeom>
            <a:gradFill rotWithShape="1">
              <a:gsLst>
                <a:gs pos="0">
                  <a:srgbClr val="FFFFFF"/>
                </a:gs>
                <a:gs pos="100000">
                  <a:schemeClr val="bg2"/>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chemeClr val="bg2"/>
              </a:extrusionClr>
            </a:sp3d>
          </p:spPr>
          <p:txBody>
            <a:bodyPr>
              <a:flatTx/>
            </a:bodyPr>
            <a:lstStyle/>
            <a:p>
              <a:pPr rtl="1"/>
              <a:r>
                <a:rPr lang="ar-SA" altLang="zh-CN" sz="3600" b="1">
                  <a:latin typeface="Times New Roman" pitchFamily="18" charset="0"/>
                  <a:ea typeface="SimSun" pitchFamily="2" charset="-122"/>
                  <a:cs typeface="Lotus" pitchFamily="2" charset="-78"/>
                </a:rPr>
                <a:t>آزمايش</a:t>
              </a:r>
              <a:endParaRPr lang="en-US" sz="8000" b="1">
                <a:latin typeface="Tahoma" pitchFamily="34" charset="0"/>
                <a:ea typeface="SimSun" pitchFamily="2" charset="-122"/>
                <a:cs typeface="Lotus" pitchFamily="2" charset="-78"/>
              </a:endParaRPr>
            </a:p>
          </p:txBody>
        </p:sp>
        <p:sp>
          <p:nvSpPr>
            <p:cNvPr id="4109" name="Rectangle 13"/>
            <p:cNvSpPr>
              <a:spLocks noChangeArrowheads="1"/>
            </p:cNvSpPr>
            <p:nvPr/>
          </p:nvSpPr>
          <p:spPr bwMode="auto">
            <a:xfrm>
              <a:off x="5961" y="13433"/>
              <a:ext cx="1320" cy="535"/>
            </a:xfrm>
            <a:prstGeom prst="rect">
              <a:avLst/>
            </a:prstGeom>
            <a:gradFill rotWithShape="1">
              <a:gsLst>
                <a:gs pos="0">
                  <a:srgbClr val="FFFFFF"/>
                </a:gs>
                <a:gs pos="100000">
                  <a:schemeClr val="bg2"/>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chemeClr val="bg2"/>
              </a:extrusionClr>
            </a:sp3d>
          </p:spPr>
          <p:txBody>
            <a:bodyPr>
              <a:flatTx/>
            </a:bodyPr>
            <a:lstStyle/>
            <a:p>
              <a:pPr rtl="1"/>
              <a:r>
                <a:rPr lang="ar-SA" altLang="zh-CN" sz="3600" b="1">
                  <a:latin typeface="Times New Roman" pitchFamily="18" charset="0"/>
                  <a:ea typeface="SimSun" pitchFamily="2" charset="-122"/>
                  <a:cs typeface="Lotus" pitchFamily="2" charset="-78"/>
                </a:rPr>
                <a:t>مشاهده</a:t>
              </a:r>
            </a:p>
            <a:p>
              <a:pPr algn="r"/>
              <a:endParaRPr lang="en-US" sz="8000" b="1">
                <a:latin typeface="Tahoma" pitchFamily="34" charset="0"/>
                <a:ea typeface="SimSun" pitchFamily="2" charset="-122"/>
                <a:cs typeface="Lotus" pitchFamily="2" charset="-78"/>
              </a:endParaRPr>
            </a:p>
          </p:txBody>
        </p:sp>
        <p:sp>
          <p:nvSpPr>
            <p:cNvPr id="4110" name="Rectangle 14"/>
            <p:cNvSpPr>
              <a:spLocks noChangeArrowheads="1"/>
            </p:cNvSpPr>
            <p:nvPr/>
          </p:nvSpPr>
          <p:spPr bwMode="auto">
            <a:xfrm>
              <a:off x="4161" y="13433"/>
              <a:ext cx="1320" cy="535"/>
            </a:xfrm>
            <a:prstGeom prst="rect">
              <a:avLst/>
            </a:prstGeom>
            <a:gradFill rotWithShape="1">
              <a:gsLst>
                <a:gs pos="0">
                  <a:srgbClr val="FFFFFF"/>
                </a:gs>
                <a:gs pos="100000">
                  <a:schemeClr val="bg2"/>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chemeClr val="bg2"/>
              </a:extrusionClr>
            </a:sp3d>
          </p:spPr>
          <p:txBody>
            <a:bodyPr>
              <a:flatTx/>
            </a:bodyPr>
            <a:lstStyle/>
            <a:p>
              <a:pPr rtl="1"/>
              <a:r>
                <a:rPr lang="ar-SA" altLang="zh-CN" sz="3200" b="1">
                  <a:latin typeface="Times New Roman" pitchFamily="18" charset="0"/>
                  <a:ea typeface="SimSun" pitchFamily="2" charset="-122"/>
                  <a:cs typeface="Lotus" pitchFamily="2" charset="-78"/>
                </a:rPr>
                <a:t>نمونه‌</a:t>
              </a:r>
              <a:endParaRPr lang="fa-IR" altLang="zh-CN" sz="3200" b="1">
                <a:latin typeface="Times New Roman" pitchFamily="18" charset="0"/>
                <a:ea typeface="SimSun" pitchFamily="2" charset="-122"/>
                <a:cs typeface="Lotus" pitchFamily="2" charset="-78"/>
              </a:endParaRPr>
            </a:p>
            <a:p>
              <a:pPr rtl="1"/>
              <a:r>
                <a:rPr lang="ar-SA" altLang="zh-CN" sz="3200" b="1">
                  <a:latin typeface="Times New Roman" pitchFamily="18" charset="0"/>
                  <a:ea typeface="SimSun" pitchFamily="2" charset="-122"/>
                  <a:cs typeface="Lotus" pitchFamily="2" charset="-78"/>
                </a:rPr>
                <a:t>گيري</a:t>
              </a:r>
              <a:endParaRPr lang="en-US" sz="3200" b="1">
                <a:latin typeface="Tahoma" pitchFamily="34" charset="0"/>
                <a:ea typeface="SimSun" pitchFamily="2" charset="-122"/>
                <a:cs typeface="Lotus" pitchFamily="2" charset="-78"/>
              </a:endParaRPr>
            </a:p>
          </p:txBody>
        </p:sp>
        <p:sp>
          <p:nvSpPr>
            <p:cNvPr id="4111" name="Rectangle 15"/>
            <p:cNvSpPr>
              <a:spLocks noChangeArrowheads="1"/>
            </p:cNvSpPr>
            <p:nvPr/>
          </p:nvSpPr>
          <p:spPr bwMode="auto">
            <a:xfrm>
              <a:off x="2541" y="13433"/>
              <a:ext cx="1320" cy="535"/>
            </a:xfrm>
            <a:prstGeom prst="rect">
              <a:avLst/>
            </a:prstGeom>
            <a:gradFill rotWithShape="1">
              <a:gsLst>
                <a:gs pos="0">
                  <a:srgbClr val="FFFFFF"/>
                </a:gs>
                <a:gs pos="100000">
                  <a:schemeClr val="bg2"/>
                </a:gs>
              </a:gsLst>
              <a:path path="shape">
                <a:fillToRect l="50000" t="50000" r="50000" b="50000"/>
              </a:path>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chemeClr val="bg2"/>
              </a:extrusionClr>
            </a:sp3d>
          </p:spPr>
          <p:txBody>
            <a:bodyPr>
              <a:flatTx/>
            </a:bodyPr>
            <a:lstStyle/>
            <a:p>
              <a:pPr rtl="1"/>
              <a:r>
                <a:rPr lang="ar-SA" altLang="zh-CN" sz="3200" b="1">
                  <a:latin typeface="Times New Roman" pitchFamily="18" charset="0"/>
                  <a:ea typeface="SimSun" pitchFamily="2" charset="-122"/>
                  <a:cs typeface="Lotus" pitchFamily="2" charset="-78"/>
                </a:rPr>
                <a:t>بررسي‌</a:t>
              </a:r>
              <a:endParaRPr lang="fa-IR" altLang="zh-CN" sz="3200" b="1">
                <a:latin typeface="Times New Roman" pitchFamily="18" charset="0"/>
                <a:ea typeface="SimSun" pitchFamily="2" charset="-122"/>
                <a:cs typeface="Lotus" pitchFamily="2" charset="-78"/>
              </a:endParaRPr>
            </a:p>
            <a:p>
              <a:pPr rtl="1"/>
              <a:r>
                <a:rPr lang="ar-SA" altLang="zh-CN" sz="3200" b="1">
                  <a:latin typeface="Times New Roman" pitchFamily="18" charset="0"/>
                  <a:ea typeface="SimSun" pitchFamily="2" charset="-122"/>
                  <a:cs typeface="Lotus" pitchFamily="2" charset="-78"/>
                </a:rPr>
                <a:t>موردي</a:t>
              </a:r>
              <a:endParaRPr lang="en-US" sz="7200" b="1">
                <a:latin typeface="Tahoma" pitchFamily="34" charset="0"/>
                <a:ea typeface="SimSun" pitchFamily="2" charset="-122"/>
                <a:cs typeface="Lotus" pitchFamily="2" charset="-78"/>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2" name="Picture 2"/>
          <p:cNvPicPr>
            <a:picLocks noGrp="1" noChangeAspect="1" noChangeArrowheads="1"/>
          </p:cNvPicPr>
          <p:nvPr>
            <p:ph idx="1"/>
          </p:nvPr>
        </p:nvPicPr>
        <p:blipFill>
          <a:blip r:embed="rId2" cstate="print"/>
          <a:srcRect/>
          <a:stretch>
            <a:fillRect/>
          </a:stretch>
        </p:blipFill>
        <p:spPr bwMode="auto">
          <a:xfrm>
            <a:off x="1524000" y="0"/>
            <a:ext cx="6629400" cy="61261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ar-SA">
                <a:cs typeface="Lotus" pitchFamily="2" charset="-78"/>
              </a:rPr>
              <a:t> آزمايش</a:t>
            </a:r>
            <a:endParaRPr lang="en-US">
              <a:cs typeface="Lotus" pitchFamily="2" charset="-78"/>
            </a:endParaRPr>
          </a:p>
        </p:txBody>
      </p:sp>
      <p:sp>
        <p:nvSpPr>
          <p:cNvPr id="93187" name="Rectangle 3"/>
          <p:cNvSpPr>
            <a:spLocks noGrp="1" noChangeArrowheads="1"/>
          </p:cNvSpPr>
          <p:nvPr>
            <p:ph idx="1"/>
          </p:nvPr>
        </p:nvSpPr>
        <p:spPr/>
        <p:txBody>
          <a:bodyPr/>
          <a:lstStyle/>
          <a:p>
            <a:pPr algn="ctr" rtl="1"/>
            <a:r>
              <a:rPr lang="ar-SA" sz="3600">
                <a:cs typeface="Lotus" pitchFamily="2" charset="-78"/>
              </a:rPr>
              <a:t>در آزمايش كه هم در آزمايشگاه و هم در ميدان تحقيق انجام مي‌گيرد، همه متغيرها به جز متغير مستقل، ثابت باقي مي‌ماند. محقق متغير مستقل را تغيير مي‌دهد تا ببيند كه چه دگرگوني‌هايي در موضوع تحقيق، بوجود مي‌آيد</a:t>
            </a:r>
            <a:r>
              <a:rPr lang="fa-IR" sz="3600">
                <a:cs typeface="Lotus" pitchFamily="2" charset="-78"/>
              </a:rPr>
              <a:t>.</a:t>
            </a:r>
          </a:p>
        </p:txBody>
      </p:sp>
      <p:sp>
        <p:nvSpPr>
          <p:cNvPr id="5" name="Footer Placeholder 4"/>
          <p:cNvSpPr>
            <a:spLocks noGrp="1"/>
          </p:cNvSpPr>
          <p:nvPr>
            <p:ph type="ftr" sz="quarter" idx="11"/>
          </p:nvPr>
        </p:nvSpPr>
        <p:spPr/>
        <p:txBody>
          <a:bodyPr/>
          <a:lstStyle/>
          <a:p>
            <a:r>
              <a:rPr lang="fa-IR"/>
              <a:t>مژده کيانی - مردادماه 1385</a:t>
            </a:r>
            <a:endParaRPr lang="en-US"/>
          </a:p>
        </p:txBody>
      </p:sp>
      <p:sp>
        <p:nvSpPr>
          <p:cNvPr id="6" name="Slide Number Placeholder 5"/>
          <p:cNvSpPr>
            <a:spLocks noGrp="1"/>
          </p:cNvSpPr>
          <p:nvPr>
            <p:ph type="sldNum" sz="quarter" idx="12"/>
          </p:nvPr>
        </p:nvSpPr>
        <p:spPr/>
        <p:txBody>
          <a:bodyPr/>
          <a:lstStyle/>
          <a:p>
            <a:fld id="{5439CC37-CCEB-434D-9AE5-E24305EC9ADE}" type="slidenum">
              <a:rPr lang="fa-IR"/>
              <a:pPr/>
              <a:t>80</a:t>
            </a:fld>
            <a:endParaRPr lang="en-US"/>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p:cNvSpPr>
            <a:spLocks noGrp="1" noChangeArrowheads="1"/>
          </p:cNvSpPr>
          <p:nvPr>
            <p:ph idx="1"/>
          </p:nvPr>
        </p:nvSpPr>
        <p:spPr>
          <a:xfrm>
            <a:off x="395288" y="908050"/>
            <a:ext cx="7696200" cy="3657600"/>
          </a:xfrm>
        </p:spPr>
        <p:txBody>
          <a:bodyPr/>
          <a:lstStyle/>
          <a:p>
            <a:pPr algn="r" rtl="1"/>
            <a:r>
              <a:rPr lang="ar-SA" sz="3600">
                <a:cs typeface="Lotus" pitchFamily="2" charset="-78"/>
              </a:rPr>
              <a:t>جامعه شناس به دو شيوه مي‌تواند گروه كنترل و آزمايش را انتخاب كند: </a:t>
            </a:r>
            <a:endParaRPr lang="fa-IR" sz="3600" i="1">
              <a:cs typeface="Lotus" pitchFamily="2" charset="-78"/>
            </a:endParaRPr>
          </a:p>
        </p:txBody>
      </p:sp>
      <p:sp>
        <p:nvSpPr>
          <p:cNvPr id="12" name="Footer Placeholder 4"/>
          <p:cNvSpPr>
            <a:spLocks noGrp="1"/>
          </p:cNvSpPr>
          <p:nvPr>
            <p:ph type="ftr" sz="quarter" idx="11"/>
          </p:nvPr>
        </p:nvSpPr>
        <p:spPr>
          <a:xfrm>
            <a:off x="457200" y="6512768"/>
            <a:ext cx="3657600" cy="228600"/>
          </a:xfrm>
        </p:spPr>
        <p:txBody>
          <a:bodyPr/>
          <a:lstStyle/>
          <a:p>
            <a:r>
              <a:rPr lang="fa-IR"/>
              <a:t>مژده کيانی - مردادماه 1385</a:t>
            </a:r>
            <a:endParaRPr lang="en-US"/>
          </a:p>
        </p:txBody>
      </p:sp>
      <p:sp>
        <p:nvSpPr>
          <p:cNvPr id="13" name="Slide Number Placeholder 5"/>
          <p:cNvSpPr>
            <a:spLocks noGrp="1"/>
          </p:cNvSpPr>
          <p:nvPr>
            <p:ph type="sldNum" sz="quarter" idx="12"/>
          </p:nvPr>
        </p:nvSpPr>
        <p:spPr/>
        <p:txBody>
          <a:bodyPr/>
          <a:lstStyle/>
          <a:p>
            <a:fld id="{791625E2-AC72-4A67-84BF-DFD4E429D4F0}" type="slidenum">
              <a:rPr lang="fa-IR"/>
              <a:pPr/>
              <a:t>81</a:t>
            </a:fld>
            <a:endParaRPr lang="en-US"/>
          </a:p>
        </p:txBody>
      </p:sp>
      <p:grpSp>
        <p:nvGrpSpPr>
          <p:cNvPr id="2" name="Group 4"/>
          <p:cNvGrpSpPr>
            <a:grpSpLocks/>
          </p:cNvGrpSpPr>
          <p:nvPr/>
        </p:nvGrpSpPr>
        <p:grpSpPr bwMode="auto">
          <a:xfrm>
            <a:off x="2411413" y="2781300"/>
            <a:ext cx="3816350" cy="3024188"/>
            <a:chOff x="3681" y="2448"/>
            <a:chExt cx="4500" cy="2160"/>
          </a:xfrm>
        </p:grpSpPr>
        <p:sp>
          <p:nvSpPr>
            <p:cNvPr id="100357" name="Rectangle 5"/>
            <p:cNvSpPr>
              <a:spLocks noChangeArrowheads="1"/>
            </p:cNvSpPr>
            <p:nvPr/>
          </p:nvSpPr>
          <p:spPr bwMode="auto">
            <a:xfrm>
              <a:off x="4915" y="2448"/>
              <a:ext cx="2126" cy="720"/>
            </a:xfrm>
            <a:prstGeom prst="rect">
              <a:avLst/>
            </a:prstGeom>
            <a:gradFill rotWithShape="1">
              <a:gsLst>
                <a:gs pos="0">
                  <a:srgbClr val="FFCCCC"/>
                </a:gs>
                <a:gs pos="100000">
                  <a:srgbClr val="FFFFFF"/>
                </a:gs>
              </a:gsLst>
              <a:lin ang="5400000" scaled="1"/>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FFCCCC"/>
              </a:extrusionClr>
            </a:sp3d>
          </p:spPr>
          <p:txBody>
            <a:bodyPr>
              <a:flatTx/>
            </a:bodyPr>
            <a:lstStyle/>
            <a:p>
              <a:pPr rtl="1"/>
              <a:r>
                <a:rPr lang="ar-SA" altLang="zh-CN" sz="2600" b="1" i="1" dirty="0">
                  <a:latin typeface="Times New Roman" pitchFamily="18" charset="0"/>
                  <a:ea typeface="SimSun" pitchFamily="2" charset="-122"/>
                  <a:cs typeface="Lotus" pitchFamily="2" charset="-78"/>
                </a:rPr>
                <a:t>شيوه انتخاب گروه كنترل و آزمايش</a:t>
              </a:r>
            </a:p>
            <a:p>
              <a:pPr algn="l"/>
              <a:endParaRPr lang="en-US" sz="2600" dirty="0">
                <a:latin typeface="Arial" charset="0"/>
                <a:ea typeface="SimSun" pitchFamily="2" charset="-122"/>
                <a:cs typeface="Lotus" pitchFamily="2" charset="-78"/>
              </a:endParaRPr>
            </a:p>
          </p:txBody>
        </p:sp>
        <p:sp>
          <p:nvSpPr>
            <p:cNvPr id="100358" name="Rectangle 6"/>
            <p:cNvSpPr>
              <a:spLocks noChangeArrowheads="1"/>
            </p:cNvSpPr>
            <p:nvPr/>
          </p:nvSpPr>
          <p:spPr bwMode="auto">
            <a:xfrm>
              <a:off x="6501" y="4120"/>
              <a:ext cx="1680" cy="488"/>
            </a:xfrm>
            <a:prstGeom prst="rect">
              <a:avLst/>
            </a:prstGeom>
            <a:gradFill rotWithShape="1">
              <a:gsLst>
                <a:gs pos="0">
                  <a:srgbClr val="FFCCFF"/>
                </a:gs>
                <a:gs pos="100000">
                  <a:srgbClr val="FFFFFF"/>
                </a:gs>
              </a:gsLst>
              <a:lin ang="5400000" scaled="1"/>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FFCCFF"/>
              </a:extrusionClr>
            </a:sp3d>
          </p:spPr>
          <p:txBody>
            <a:bodyPr>
              <a:flatTx/>
            </a:bodyPr>
            <a:lstStyle/>
            <a:p>
              <a:pPr rtl="1"/>
              <a:r>
                <a:rPr lang="ar-SA" altLang="zh-CN" sz="2400" b="1">
                  <a:latin typeface="Times New Roman" pitchFamily="18" charset="0"/>
                  <a:ea typeface="SimSun" pitchFamily="2" charset="-122"/>
                  <a:cs typeface="Lotus" pitchFamily="2" charset="-78"/>
                </a:rPr>
                <a:t>زوج‌هاي همانند</a:t>
              </a:r>
              <a:endParaRPr lang="en-US" sz="3600" b="1">
                <a:latin typeface="Arial" charset="0"/>
                <a:ea typeface="SimSun" pitchFamily="2" charset="-122"/>
                <a:cs typeface="Lotus" pitchFamily="2" charset="-78"/>
              </a:endParaRPr>
            </a:p>
          </p:txBody>
        </p:sp>
        <p:sp>
          <p:nvSpPr>
            <p:cNvPr id="100359" name="Rectangle 7"/>
            <p:cNvSpPr>
              <a:spLocks noChangeArrowheads="1"/>
            </p:cNvSpPr>
            <p:nvPr/>
          </p:nvSpPr>
          <p:spPr bwMode="auto">
            <a:xfrm>
              <a:off x="3681" y="4120"/>
              <a:ext cx="1740" cy="488"/>
            </a:xfrm>
            <a:prstGeom prst="rect">
              <a:avLst/>
            </a:prstGeom>
            <a:gradFill rotWithShape="1">
              <a:gsLst>
                <a:gs pos="0">
                  <a:srgbClr val="FFCCFF"/>
                </a:gs>
                <a:gs pos="100000">
                  <a:srgbClr val="FFFFFF"/>
                </a:gs>
              </a:gsLst>
              <a:lin ang="5400000" scaled="1"/>
            </a:gradFill>
            <a:ln w="15875">
              <a:miter lim="800000"/>
              <a:headEnd/>
              <a:tailEnd/>
            </a:ln>
            <a:effectLst/>
            <a:scene3d>
              <a:camera prst="legacyPerspectiveFront">
                <a:rot lat="1500000" lon="1500000" rev="0"/>
              </a:camera>
              <a:lightRig rig="legacyFlat2" dir="b"/>
            </a:scene3d>
            <a:sp3d extrusionH="887400" prstMaterial="legacyMatte">
              <a:bevelT w="13500" h="13500" prst="angle"/>
              <a:bevelB w="13500" h="13500" prst="angle"/>
              <a:extrusionClr>
                <a:srgbClr val="FFCCFF"/>
              </a:extrusionClr>
            </a:sp3d>
          </p:spPr>
          <p:txBody>
            <a:bodyPr>
              <a:flatTx/>
            </a:bodyPr>
            <a:lstStyle/>
            <a:p>
              <a:pPr algn="dist" rtl="1"/>
              <a:r>
                <a:rPr lang="ar-SA" altLang="zh-CN" sz="2400" b="1">
                  <a:latin typeface="Times New Roman" pitchFamily="18" charset="0"/>
                  <a:ea typeface="SimSun" pitchFamily="2" charset="-122"/>
                  <a:cs typeface="Lotus" pitchFamily="2" charset="-78"/>
                </a:rPr>
                <a:t>گزينش تصادفي</a:t>
              </a:r>
            </a:p>
            <a:p>
              <a:pPr algn="l"/>
              <a:endParaRPr lang="en-US" sz="3600" b="1">
                <a:latin typeface="Arial" charset="0"/>
                <a:ea typeface="SimSun" pitchFamily="2" charset="-122"/>
                <a:cs typeface="Lotus" pitchFamily="2" charset="-78"/>
              </a:endParaRPr>
            </a:p>
          </p:txBody>
        </p:sp>
        <p:sp>
          <p:nvSpPr>
            <p:cNvPr id="100360" name="Line 8"/>
            <p:cNvSpPr>
              <a:spLocks noChangeShapeType="1"/>
            </p:cNvSpPr>
            <p:nvPr/>
          </p:nvSpPr>
          <p:spPr bwMode="auto">
            <a:xfrm>
              <a:off x="7221" y="3708"/>
              <a:ext cx="1" cy="398"/>
            </a:xfrm>
            <a:prstGeom prst="line">
              <a:avLst/>
            </a:prstGeom>
            <a:noFill/>
            <a:ln w="9525">
              <a:solidFill>
                <a:srgbClr val="000000"/>
              </a:solidFill>
              <a:prstDash val="lgDashDotDot"/>
              <a:round/>
              <a:headEnd/>
              <a:tailEnd type="stealth" w="med" len="lg"/>
            </a:ln>
          </p:spPr>
          <p:txBody>
            <a:bodyPr/>
            <a:lstStyle/>
            <a:p>
              <a:endParaRPr lang="en-US"/>
            </a:p>
          </p:txBody>
        </p:sp>
        <p:sp>
          <p:nvSpPr>
            <p:cNvPr id="100361" name="Line 9"/>
            <p:cNvSpPr>
              <a:spLocks noChangeShapeType="1"/>
            </p:cNvSpPr>
            <p:nvPr/>
          </p:nvSpPr>
          <p:spPr bwMode="auto">
            <a:xfrm>
              <a:off x="4700" y="3708"/>
              <a:ext cx="1" cy="398"/>
            </a:xfrm>
            <a:prstGeom prst="line">
              <a:avLst/>
            </a:prstGeom>
            <a:noFill/>
            <a:ln w="9525">
              <a:solidFill>
                <a:srgbClr val="000000"/>
              </a:solidFill>
              <a:prstDash val="lgDashDotDot"/>
              <a:round/>
              <a:headEnd/>
              <a:tailEnd type="stealth" w="med" len="lg"/>
            </a:ln>
          </p:spPr>
          <p:txBody>
            <a:bodyPr/>
            <a:lstStyle/>
            <a:p>
              <a:endParaRPr lang="en-US"/>
            </a:p>
          </p:txBody>
        </p:sp>
        <p:sp>
          <p:nvSpPr>
            <p:cNvPr id="100362" name="Line 10"/>
            <p:cNvSpPr>
              <a:spLocks noChangeShapeType="1"/>
            </p:cNvSpPr>
            <p:nvPr/>
          </p:nvSpPr>
          <p:spPr bwMode="auto">
            <a:xfrm flipV="1">
              <a:off x="4701" y="3708"/>
              <a:ext cx="2520" cy="0"/>
            </a:xfrm>
            <a:prstGeom prst="line">
              <a:avLst/>
            </a:prstGeom>
            <a:noFill/>
            <a:ln w="9525">
              <a:solidFill>
                <a:srgbClr val="000000"/>
              </a:solidFill>
              <a:prstDash val="lgDashDotDot"/>
              <a:round/>
              <a:headEnd/>
              <a:tailEnd/>
            </a:ln>
          </p:spPr>
          <p:txBody>
            <a:bodyPr/>
            <a:lstStyle/>
            <a:p>
              <a:endParaRPr lang="en-US"/>
            </a:p>
          </p:txBody>
        </p:sp>
        <p:sp>
          <p:nvSpPr>
            <p:cNvPr id="100363" name="Line 11"/>
            <p:cNvSpPr>
              <a:spLocks noChangeShapeType="1"/>
            </p:cNvSpPr>
            <p:nvPr/>
          </p:nvSpPr>
          <p:spPr bwMode="auto">
            <a:xfrm flipH="1">
              <a:off x="5961" y="3168"/>
              <a:ext cx="0" cy="540"/>
            </a:xfrm>
            <a:prstGeom prst="line">
              <a:avLst/>
            </a:prstGeom>
            <a:noFill/>
            <a:ln w="9525">
              <a:solidFill>
                <a:srgbClr val="000000"/>
              </a:solidFill>
              <a:prstDash val="lgDashDotDot"/>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t>
            </a:r>
            <a:r>
              <a:rPr lang="fa-IR" dirty="0" smtClean="0"/>
              <a:t>پرسشنامه</a:t>
            </a:r>
            <a:br>
              <a:rPr lang="fa-IR" dirty="0" smtClean="0"/>
            </a:br>
            <a:r>
              <a:rPr lang="en-US" dirty="0" smtClean="0"/>
              <a:t>    </a:t>
            </a:r>
            <a:endParaRPr lang="fa-IR" dirty="0"/>
          </a:p>
        </p:txBody>
      </p:sp>
      <p:sp>
        <p:nvSpPr>
          <p:cNvPr id="3" name="Content Placeholder 2"/>
          <p:cNvSpPr>
            <a:spLocks noGrp="1"/>
          </p:cNvSpPr>
          <p:nvPr>
            <p:ph idx="1"/>
          </p:nvPr>
        </p:nvSpPr>
        <p:spPr/>
        <p:txBody>
          <a:bodyPr/>
          <a:lstStyle/>
          <a:p>
            <a:r>
              <a:rPr lang="fa-IR" dirty="0" smtClean="0"/>
              <a:t>پرسشنامه به صورتهای مختلف مورد استفاده قرار میگیرذ:</a:t>
            </a:r>
          </a:p>
          <a:p>
            <a:r>
              <a:rPr lang="fa-IR" dirty="0" smtClean="0"/>
              <a:t>الف-تکمیل پرسشنامه توام با مصاحبه</a:t>
            </a:r>
          </a:p>
          <a:p>
            <a:r>
              <a:rPr lang="fa-IR" dirty="0" smtClean="0"/>
              <a:t>ب- تکمیل پرسشنامه بدون مصاحبه</a:t>
            </a:r>
          </a:p>
          <a:p>
            <a:r>
              <a:rPr lang="fa-IR" dirty="0" smtClean="0"/>
              <a:t>ج- ارسال پرسشنامه بوسیله پست</a:t>
            </a:r>
            <a:endParaRPr lang="fa-IR"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t>انواع پرسشنامه</a:t>
            </a:r>
            <a:br>
              <a:rPr lang="fa-IR" dirty="0" smtClean="0"/>
            </a:br>
            <a:endParaRPr lang="fa-IR" dirty="0"/>
          </a:p>
        </p:txBody>
      </p:sp>
      <p:sp>
        <p:nvSpPr>
          <p:cNvPr id="3" name="Content Placeholder 2"/>
          <p:cNvSpPr>
            <a:spLocks noGrp="1"/>
          </p:cNvSpPr>
          <p:nvPr>
            <p:ph idx="1"/>
          </p:nvPr>
        </p:nvSpPr>
        <p:spPr/>
        <p:txBody>
          <a:bodyPr/>
          <a:lstStyle/>
          <a:p>
            <a:r>
              <a:rPr lang="fa-IR" dirty="0" smtClean="0"/>
              <a:t>الف – پرسشنامه با سوالات باز (اظهار نظر وعقیده)</a:t>
            </a:r>
          </a:p>
          <a:p>
            <a:r>
              <a:rPr lang="fa-IR" dirty="0" smtClean="0"/>
              <a:t>ب – پرسشنامه باسوالات بسته (چند گزینه ای. مدرج و...)</a:t>
            </a:r>
          </a:p>
          <a:p>
            <a:r>
              <a:rPr lang="fa-IR" dirty="0" smtClean="0"/>
              <a:t>امتیاز سوالات باز:ازادی عمل پاسخگو، امکان بیان هرگونه احساس ونظر</a:t>
            </a:r>
          </a:p>
          <a:p>
            <a:r>
              <a:rPr lang="fa-IR" dirty="0" smtClean="0"/>
              <a:t>اشکالات :دشواری طبقه بندی و استخراج</a:t>
            </a:r>
          </a:p>
          <a:p>
            <a:r>
              <a:rPr lang="fa-IR" dirty="0" smtClean="0"/>
              <a:t>امتیاز سوالات بسته:سادگی در استخراج بصورت دستی یا ماشینی</a:t>
            </a:r>
          </a:p>
          <a:p>
            <a:r>
              <a:rPr lang="fa-IR" dirty="0" smtClean="0"/>
              <a:t>اشکالات سوالات بسته:محدودیت در ارایه پاسخ</a:t>
            </a:r>
            <a:endParaRPr lang="fa-IR"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t>مشاهده</a:t>
            </a:r>
            <a:br>
              <a:rPr lang="fa-IR" dirty="0" smtClean="0"/>
            </a:br>
            <a:endParaRPr lang="fa-IR" dirty="0"/>
          </a:p>
        </p:txBody>
      </p:sp>
      <p:sp>
        <p:nvSpPr>
          <p:cNvPr id="3" name="Content Placeholder 2"/>
          <p:cNvSpPr>
            <a:spLocks noGrp="1"/>
          </p:cNvSpPr>
          <p:nvPr>
            <p:ph idx="1"/>
          </p:nvPr>
        </p:nvSpPr>
        <p:spPr/>
        <p:txBody>
          <a:bodyPr/>
          <a:lstStyle/>
          <a:p>
            <a:r>
              <a:rPr lang="fa-IR" dirty="0" smtClean="0"/>
              <a:t>مشاهده تکنیکی است که غالبا در مطالعات مردم شناسی و گاهی در مطالعات جامعه شناسی که امکان استفاده از پرسشنامه میسر نباشد استفاده میشود (جابجایی ایلات و عشایر )   </a:t>
            </a:r>
          </a:p>
          <a:p>
            <a:r>
              <a:rPr lang="fa-IR" dirty="0" smtClean="0"/>
              <a:t>انواع مشاهده :1 –مشاهده با مشارکت مستقیم وفعالانه محقق در جامعه مورد مطالعه </a:t>
            </a:r>
          </a:p>
          <a:p>
            <a:r>
              <a:rPr lang="fa-IR" dirty="0" smtClean="0"/>
              <a:t>2 – مشاهده بدون مشارکت محقق</a:t>
            </a:r>
          </a:p>
          <a:p>
            <a:r>
              <a:rPr lang="fa-IR" dirty="0" smtClean="0"/>
              <a:t>در این روش اطلاعات مورد مشاهده یادداشت برداری ،سپس  فیش های موضوعی دسته بندی میشود</a:t>
            </a:r>
            <a:endParaRPr lang="fa-IR"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t>فیش برداری در تحقیقات اسنادی</a:t>
            </a:r>
            <a:br>
              <a:rPr lang="fa-IR" dirty="0" smtClean="0"/>
            </a:br>
            <a:endParaRPr lang="fa-IR" dirty="0"/>
          </a:p>
        </p:txBody>
      </p:sp>
      <p:sp>
        <p:nvSpPr>
          <p:cNvPr id="3" name="Content Placeholder 2"/>
          <p:cNvSpPr>
            <a:spLocks noGrp="1"/>
          </p:cNvSpPr>
          <p:nvPr>
            <p:ph idx="1"/>
          </p:nvPr>
        </p:nvSpPr>
        <p:spPr/>
        <p:txBody>
          <a:bodyPr>
            <a:normAutofit lnSpcReduction="10000"/>
          </a:bodyPr>
          <a:lstStyle/>
          <a:p>
            <a:r>
              <a:rPr lang="fa-IR" dirty="0" smtClean="0"/>
              <a:t>در مواردی که امکان مطالعه مستقیم محقق با موضوع تحقیق وجود ندارد جمع اوری اطلاعات از اسناد  ومدارک و کتب از طریق فیش برداری صورت میگیرد که این تحقیقات را تحقیقات اسنادی و کتاب خانه ای میگویند</a:t>
            </a:r>
          </a:p>
          <a:p>
            <a:r>
              <a:rPr lang="fa-IR" dirty="0" smtClean="0"/>
              <a:t>انواع فیش تحقیقاتی :1 – فیش ماخذ که کاغذ یا مقوایی 8در 12 سانتیمتر حاوی اطلاعات منبع (نام نویسنده ،کتاب، مترجم،ناشر،چاپ،سال انتشار وقطع کتاب) است  2- فیش موضوعی (10 در 15سانتیمتر)محتوای کتب ومقالات بر حسب موضوعات جزئی تهیه سپس طبقه بندی وموضوعات اصلی و فرعی دسته بندی ونهایتا فصول گزارش را تشکیل میدهند</a:t>
            </a:r>
            <a:endParaRPr lang="fa-IR"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t>نمونه گیری </a:t>
            </a:r>
            <a:br>
              <a:rPr lang="fa-IR" dirty="0" smtClean="0"/>
            </a:br>
            <a:endParaRPr lang="fa-IR" dirty="0"/>
          </a:p>
        </p:txBody>
      </p:sp>
      <p:sp>
        <p:nvSpPr>
          <p:cNvPr id="3" name="Content Placeholder 2"/>
          <p:cNvSpPr>
            <a:spLocks noGrp="1"/>
          </p:cNvSpPr>
          <p:nvPr>
            <p:ph idx="1"/>
          </p:nvPr>
        </p:nvSpPr>
        <p:spPr/>
        <p:txBody>
          <a:bodyPr/>
          <a:lstStyle/>
          <a:p>
            <a:r>
              <a:rPr lang="fa-IR" dirty="0" smtClean="0"/>
              <a:t>بدلیل وسعت جامعه اماری وپر هزینه بودن  تحقیق نمونه ای در حجم 10 یا 5 در صد انتخاب و نتایج ان به کل جامعه تعمیم داده میشود مشروط بر اینکه نمونه دارای ویژگیها و تناسب با کل جامعه داشته باشد </a:t>
            </a:r>
          </a:p>
          <a:p>
            <a:r>
              <a:rPr lang="fa-IR" dirty="0" smtClean="0"/>
              <a:t>انواع نمونه گیری :1-نمونه گیری تصادفی ساده      -                       2نمونه گیری سیستماتیک خطی –3نمونه گیری بر اساس قشربندی 4– نمونه گیری  تصادفی ناحیه ای</a:t>
            </a:r>
            <a:endParaRPr lang="fa-IR"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t>مونو گرافی</a:t>
            </a:r>
            <a:br>
              <a:rPr lang="fa-IR" dirty="0" smtClean="0"/>
            </a:br>
            <a:endParaRPr lang="fa-IR" dirty="0"/>
          </a:p>
        </p:txBody>
      </p:sp>
      <p:sp>
        <p:nvSpPr>
          <p:cNvPr id="3" name="Content Placeholder 2"/>
          <p:cNvSpPr>
            <a:spLocks noGrp="1"/>
          </p:cNvSpPr>
          <p:nvPr>
            <p:ph idx="1"/>
          </p:nvPr>
        </p:nvSpPr>
        <p:spPr/>
        <p:txBody>
          <a:bodyPr/>
          <a:lstStyle/>
          <a:p>
            <a:r>
              <a:rPr lang="fa-IR" dirty="0" smtClean="0"/>
              <a:t>مونوگرافی یا تک نگاری با روش ژرفایی در جامعه محدود  وکوچک که با بررسی همه جانبه صورت میگیرد( مثلا بررسی ایل قشقایی یا یک روستای مشخص)</a:t>
            </a:r>
            <a:endParaRPr lang="fa-IR"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fa-IR" sz="13800" dirty="0" smtClean="0"/>
              <a:t>فرهنگ</a:t>
            </a:r>
            <a:endParaRPr lang="en-US" sz="13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graphicFrame>
        <p:nvGraphicFramePr>
          <p:cNvPr id="1026" name="Object 2"/>
          <p:cNvGraphicFramePr>
            <a:graphicFrameLocks noChangeAspect="1"/>
          </p:cNvGraphicFramePr>
          <p:nvPr/>
        </p:nvGraphicFramePr>
        <p:xfrm>
          <a:off x="683568" y="-197618"/>
          <a:ext cx="7272808" cy="7055618"/>
        </p:xfrm>
        <a:graphic>
          <a:graphicData uri="http://schemas.openxmlformats.org/presentationml/2006/ole">
            <mc:AlternateContent xmlns:mc="http://schemas.openxmlformats.org/markup-compatibility/2006">
              <mc:Choice xmlns:v="urn:schemas-microsoft-com:vml" Requires="v">
                <p:oleObj spid="_x0000_s1032" name="Document" r:id="rId4" imgW="5968480" imgH="8237433" progId="Word.Document.12">
                  <p:embed/>
                </p:oleObj>
              </mc:Choice>
              <mc:Fallback>
                <p:oleObj name="Document" r:id="rId4" imgW="5968480" imgH="8237433" progId="Word.Document.12">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3568" y="-197618"/>
                        <a:ext cx="7272808" cy="7055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1912</TotalTime>
  <Words>3636</Words>
  <Application>Microsoft Office PowerPoint</Application>
  <PresentationFormat>On-screen Show (4:3)</PresentationFormat>
  <Paragraphs>478</Paragraphs>
  <Slides>88</Slides>
  <Notes>14</Notes>
  <HiddenSlides>1</HiddenSlides>
  <MMClips>0</MMClips>
  <ScaleCrop>false</ScaleCrop>
  <HeadingPairs>
    <vt:vector size="8" baseType="variant">
      <vt:variant>
        <vt:lpstr>Fonts Used</vt:lpstr>
      </vt:variant>
      <vt:variant>
        <vt:i4>15</vt:i4>
      </vt:variant>
      <vt:variant>
        <vt:lpstr>Theme</vt:lpstr>
      </vt:variant>
      <vt:variant>
        <vt:i4>1</vt:i4>
      </vt:variant>
      <vt:variant>
        <vt:lpstr>Embedded OLE Servers</vt:lpstr>
      </vt:variant>
      <vt:variant>
        <vt:i4>1</vt:i4>
      </vt:variant>
      <vt:variant>
        <vt:lpstr>Slide Titles</vt:lpstr>
      </vt:variant>
      <vt:variant>
        <vt:i4>88</vt:i4>
      </vt:variant>
    </vt:vector>
  </HeadingPairs>
  <TitlesOfParts>
    <vt:vector size="105" baseType="lpstr">
      <vt:lpstr>黑体</vt:lpstr>
      <vt:lpstr>SimSun</vt:lpstr>
      <vt:lpstr>_PDMS_Saleem_QuranFont</vt:lpstr>
      <vt:lpstr>Arial</vt:lpstr>
      <vt:lpstr>B Badr</vt:lpstr>
      <vt:lpstr>B Nazanin</vt:lpstr>
      <vt:lpstr>Calibri</vt:lpstr>
      <vt:lpstr>Lotus</vt:lpstr>
      <vt:lpstr>Nazanin</vt:lpstr>
      <vt:lpstr>Tahoma</vt:lpstr>
      <vt:lpstr>Times New Roman</vt:lpstr>
      <vt:lpstr>Trebuchet MS</vt:lpstr>
      <vt:lpstr>Wingdings</vt:lpstr>
      <vt:lpstr>Wingdings 2</vt:lpstr>
      <vt:lpstr>Zar</vt:lpstr>
      <vt:lpstr>Opulent</vt:lpstr>
      <vt:lpstr>Document</vt:lpstr>
      <vt:lpstr>:عنوان درس: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چیستی علوم اجتماعی وکاربرد آن</vt:lpstr>
      <vt:lpstr>PowerPoint Presentation</vt:lpstr>
      <vt:lpstr>PowerPoint Presentation</vt:lpstr>
      <vt:lpstr>PowerPoint Presentation</vt:lpstr>
      <vt:lpstr>PowerPoint Presentation</vt:lpstr>
      <vt:lpstr>PowerPoint Presentation</vt:lpstr>
      <vt:lpstr>تقسیم بندی علوم</vt:lpstr>
      <vt:lpstr>PowerPoint Presentation</vt:lpstr>
      <vt:lpstr>PowerPoint Presentation</vt:lpstr>
      <vt:lpstr>PowerPoint Presentation</vt:lpstr>
      <vt:lpstr>PowerPoint Presentation</vt:lpstr>
      <vt:lpstr>فایده وکاربرد جامعه شناسی</vt:lpstr>
      <vt:lpstr>  اهميت و فايده جامعه شناسي</vt:lpstr>
      <vt:lpstr>PowerPoint Presentation</vt:lpstr>
      <vt:lpstr>PowerPoint Presentation</vt:lpstr>
      <vt:lpstr>اهداف عمده‌ي جامعه شناسي</vt:lpstr>
      <vt:lpstr>منابع جامعه شناسي</vt:lpstr>
      <vt:lpstr>عقل سليم</vt:lpstr>
      <vt:lpstr>PowerPoint Presentation</vt:lpstr>
      <vt:lpstr>PowerPoint Presentation</vt:lpstr>
      <vt:lpstr>PowerPoint Presentation</vt:lpstr>
      <vt:lpstr>PowerPoint Presentation</vt:lpstr>
      <vt:lpstr>PowerPoint Presentation</vt:lpstr>
      <vt:lpstr>تعاریف جامعه شناسی به عنوان علم</vt:lpstr>
      <vt:lpstr>جامعه شناسي به عنوان يك علم </vt:lpstr>
      <vt:lpstr>دلايل دقت پائين جامعه شناسي </vt:lpstr>
      <vt:lpstr>ادامه بحث </vt:lpstr>
      <vt:lpstr>PowerPoint Presentation</vt:lpstr>
      <vt:lpstr>رابطه جامعه شناسی باسایرعلوم</vt:lpstr>
      <vt:lpstr>PowerPoint Presentation</vt:lpstr>
      <vt:lpstr>رابطه جامعه شناسی با علوم دیگر</vt:lpstr>
      <vt:lpstr>PowerPoint Presentation</vt:lpstr>
      <vt:lpstr>PowerPoint Presentation</vt:lpstr>
      <vt:lpstr>تاریخ علم</vt:lpstr>
      <vt:lpstr>پیدایش جامعه شناسی</vt:lpstr>
      <vt:lpstr>PowerPoint Presentation</vt:lpstr>
      <vt:lpstr>PowerPoint Presentation</vt:lpstr>
      <vt:lpstr>PowerPoint Presentation</vt:lpstr>
      <vt:lpstr>اگوست کنت 1857-1798</vt:lpstr>
      <vt:lpstr>مراحل سه گانه فکرو ذهن بشرازنگاه اگوست کنت</vt:lpstr>
      <vt:lpstr>PowerPoint Presentation</vt:lpstr>
      <vt:lpstr>دورکیم1917-1858</vt:lpstr>
      <vt:lpstr>PowerPoint Presentation</vt:lpstr>
      <vt:lpstr>ماکس وبر1920-1864</vt:lpstr>
      <vt:lpstr>PowerPoint Presentation</vt:lpstr>
      <vt:lpstr>PowerPoint Presentation</vt:lpstr>
      <vt:lpstr> پژوهش جامعه شناسی</vt:lpstr>
      <vt:lpstr>PowerPoint Presentation</vt:lpstr>
      <vt:lpstr>تقسیم بندی جامعه شناسی</vt:lpstr>
      <vt:lpstr>تقسیم بندی جامعه شناسی</vt:lpstr>
      <vt:lpstr>جامعه انسانی</vt:lpstr>
      <vt:lpstr>تعاریف مربوط به جامعه</vt:lpstr>
      <vt:lpstr>تعاریف مربوط به جامعه </vt:lpstr>
      <vt:lpstr>ماهیت جامعه </vt:lpstr>
      <vt:lpstr>خاستگاه جامعه</vt:lpstr>
      <vt:lpstr>تفاوت میان زندگی اجتماعی انسان و حیوان</vt:lpstr>
      <vt:lpstr>انواع جوامع </vt:lpstr>
      <vt:lpstr>PowerPoint Presentation</vt:lpstr>
      <vt:lpstr>روش تحقیق درجامعه شناسی</vt:lpstr>
      <vt:lpstr>طبقه بندی روش های تحقیق در جامعه شناسی</vt:lpstr>
      <vt:lpstr>مطالعات توصیفی و پژوهش های تحلیلی</vt:lpstr>
      <vt:lpstr>پژوهش های ژرفانگر و پهنانگر</vt:lpstr>
      <vt:lpstr>مطالعات میدانی و مطالعات اسنادی</vt:lpstr>
      <vt:lpstr>تفاوت های پژوهش های جامعه شناسی و تحقیقات علوم طبیعی   </vt:lpstr>
      <vt:lpstr>مراحل تحقیق در جامعه شناسی</vt:lpstr>
      <vt:lpstr>1-طرح موضوع مورد مطالعه </vt:lpstr>
      <vt:lpstr>2-ارایه فرضیه </vt:lpstr>
      <vt:lpstr>3-جمع اوری اطلاعات </vt:lpstr>
      <vt:lpstr>PowerPoint Presentation</vt:lpstr>
      <vt:lpstr> آزمايش</vt:lpstr>
      <vt:lpstr>PowerPoint Presentation</vt:lpstr>
      <vt:lpstr>     پرسشنامه     </vt:lpstr>
      <vt:lpstr>انواع پرسشنامه </vt:lpstr>
      <vt:lpstr>مشاهده </vt:lpstr>
      <vt:lpstr>فیش برداری در تحقیقات اسنادی </vt:lpstr>
      <vt:lpstr>نمونه گیری  </vt:lpstr>
      <vt:lpstr>مونو گرافی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پیدایش جامعه شناسی</dc:title>
  <dc:creator>Arian</dc:creator>
  <cp:lastModifiedBy>MrArianManesh</cp:lastModifiedBy>
  <cp:revision>160</cp:revision>
  <dcterms:created xsi:type="dcterms:W3CDTF">2012-10-17T12:08:52Z</dcterms:created>
  <dcterms:modified xsi:type="dcterms:W3CDTF">2020-02-16T08:56:13Z</dcterms:modified>
</cp:coreProperties>
</file>